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9" r:id="rId2"/>
    <p:sldId id="337" r:id="rId3"/>
    <p:sldId id="333" r:id="rId4"/>
    <p:sldId id="317" r:id="rId5"/>
    <p:sldId id="291" r:id="rId6"/>
    <p:sldId id="334" r:id="rId7"/>
    <p:sldId id="336" r:id="rId8"/>
    <p:sldId id="301" r:id="rId9"/>
    <p:sldId id="309" r:id="rId10"/>
    <p:sldId id="324" r:id="rId11"/>
    <p:sldId id="319" r:id="rId12"/>
    <p:sldId id="335" r:id="rId13"/>
    <p:sldId id="313" r:id="rId14"/>
    <p:sldId id="314" r:id="rId15"/>
    <p:sldId id="315" r:id="rId1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9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ретьяков Георгий Вадимович" initials="ТГ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896"/>
    <a:srgbClr val="0A2973"/>
    <a:srgbClr val="00AAFF"/>
    <a:srgbClr val="93DBFF"/>
    <a:srgbClr val="81D5FF"/>
    <a:srgbClr val="7DD9EF"/>
    <a:srgbClr val="6DCEFF"/>
    <a:srgbClr val="43C0FF"/>
    <a:srgbClr val="333333"/>
    <a:srgbClr val="E5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5" autoAdjust="0"/>
    <p:restoredTop sz="94556" autoAdjust="0"/>
  </p:normalViewPr>
  <p:slideViewPr>
    <p:cSldViewPr snapToGrid="0" snapToObjects="1">
      <p:cViewPr>
        <p:scale>
          <a:sx n="100" d="100"/>
          <a:sy n="100" d="100"/>
        </p:scale>
        <p:origin x="-1182" y="-174"/>
      </p:cViewPr>
      <p:guideLst>
        <p:guide orient="horz" pos="3289"/>
        <p:guide pos="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F98264-1A6B-48F5-BE07-ADC53F966F3B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</dgm:pt>
    <dgm:pt modelId="{E6C1E08D-7F78-4EB9-A084-36A5E280FBF7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400" b="1" spc="-11" dirty="0">
              <a:solidFill>
                <a:srgbClr val="0A2973"/>
              </a:solidFill>
              <a:cs typeface="Arial" pitchFamily="34" charset="0"/>
            </a:rPr>
            <a:t>Простое</a:t>
          </a:r>
          <a:r>
            <a:rPr lang="ru-RU" sz="1400" spc="-11" dirty="0">
              <a:solidFill>
                <a:srgbClr val="0A2973"/>
              </a:solidFill>
              <a:cs typeface="Arial" pitchFamily="34" charset="0"/>
            </a:rPr>
            <a:t> </a:t>
          </a:r>
          <a:r>
            <a:rPr lang="ru-RU" sz="1400" b="1" spc="-11" dirty="0">
              <a:solidFill>
                <a:srgbClr val="0A2973"/>
              </a:solidFill>
              <a:cs typeface="Arial" pitchFamily="34" charset="0"/>
            </a:rPr>
            <a:t>банковское сопровождение </a:t>
          </a:r>
          <a:endParaRPr lang="ru-RU" sz="1400" dirty="0"/>
        </a:p>
      </dgm:t>
    </dgm:pt>
    <dgm:pt modelId="{91070A77-0711-406D-B9A3-3C3318BF6D9F}" type="sibTrans" cxnId="{FE59D61F-D148-4CD3-86A3-CF889A02B235}">
      <dgm:prSet/>
      <dgm:spPr/>
      <dgm:t>
        <a:bodyPr/>
        <a:lstStyle/>
        <a:p>
          <a:endParaRPr lang="ru-RU"/>
        </a:p>
      </dgm:t>
    </dgm:pt>
    <dgm:pt modelId="{AF4BFE43-94C6-42AC-891C-41BF08ED4DBF}" type="parTrans" cxnId="{FE59D61F-D148-4CD3-86A3-CF889A02B235}">
      <dgm:prSet/>
      <dgm:spPr/>
      <dgm:t>
        <a:bodyPr/>
        <a:lstStyle/>
        <a:p>
          <a:endParaRPr lang="ru-RU"/>
        </a:p>
      </dgm:t>
    </dgm:pt>
    <dgm:pt modelId="{1AB05033-098B-4A8F-A957-19A120941630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400" b="1" spc="-11" dirty="0">
              <a:solidFill>
                <a:srgbClr val="0A2973"/>
              </a:solidFill>
              <a:cs typeface="Arial" pitchFamily="34" charset="0"/>
            </a:rPr>
            <a:t>Расширенное банковское сопровождение</a:t>
          </a:r>
          <a:r>
            <a:rPr lang="ru-RU" sz="1400" spc="-11" dirty="0">
              <a:solidFill>
                <a:srgbClr val="0A2973"/>
              </a:solidFill>
              <a:cs typeface="Arial" pitchFamily="34" charset="0"/>
            </a:rPr>
            <a:t> </a:t>
          </a:r>
          <a:endParaRPr lang="ru-RU" sz="1400" dirty="0"/>
        </a:p>
      </dgm:t>
    </dgm:pt>
    <dgm:pt modelId="{01090543-E6D7-4262-9B10-37E4E98052F5}" type="sibTrans" cxnId="{C2320522-9875-4051-8CD2-CE4D02CD1004}">
      <dgm:prSet/>
      <dgm:spPr/>
      <dgm:t>
        <a:bodyPr/>
        <a:lstStyle/>
        <a:p>
          <a:endParaRPr lang="ru-RU"/>
        </a:p>
      </dgm:t>
    </dgm:pt>
    <dgm:pt modelId="{543144A4-9133-4DE4-90C4-C3791815F6E0}" type="parTrans" cxnId="{C2320522-9875-4051-8CD2-CE4D02CD1004}">
      <dgm:prSet/>
      <dgm:spPr/>
      <dgm:t>
        <a:bodyPr/>
        <a:lstStyle/>
        <a:p>
          <a:endParaRPr lang="ru-RU"/>
        </a:p>
      </dgm:t>
    </dgm:pt>
    <dgm:pt modelId="{822A52A0-7549-4C41-8415-CE0AF53D0BAB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400" b="1" spc="-11" dirty="0">
              <a:solidFill>
                <a:srgbClr val="0A2973"/>
              </a:solidFill>
              <a:cs typeface="Arial" pitchFamily="34" charset="0"/>
            </a:rPr>
            <a:t>Комплексное</a:t>
          </a:r>
          <a:r>
            <a:rPr lang="ru-RU" sz="1400" spc="-11" dirty="0">
              <a:solidFill>
                <a:srgbClr val="0A2973"/>
              </a:solidFill>
              <a:cs typeface="Arial" pitchFamily="34" charset="0"/>
            </a:rPr>
            <a:t> </a:t>
          </a:r>
          <a:r>
            <a:rPr lang="ru-RU" sz="1400" b="1" spc="-11" dirty="0">
              <a:solidFill>
                <a:srgbClr val="0A2973"/>
              </a:solidFill>
              <a:cs typeface="Arial" pitchFamily="34" charset="0"/>
            </a:rPr>
            <a:t>банковское сопровождение</a:t>
          </a:r>
          <a:endParaRPr lang="ru-RU" sz="1400" dirty="0"/>
        </a:p>
      </dgm:t>
    </dgm:pt>
    <dgm:pt modelId="{314A3FE9-6B46-4E5E-9540-1F83038D516E}" type="sibTrans" cxnId="{01F73DE9-4D80-449E-9A0E-CE4E631EE5CA}">
      <dgm:prSet/>
      <dgm:spPr/>
      <dgm:t>
        <a:bodyPr/>
        <a:lstStyle/>
        <a:p>
          <a:endParaRPr lang="ru-RU"/>
        </a:p>
      </dgm:t>
    </dgm:pt>
    <dgm:pt modelId="{DD244BBC-9918-4DE9-B6E6-CD1F5A4758D6}" type="parTrans" cxnId="{01F73DE9-4D80-449E-9A0E-CE4E631EE5CA}">
      <dgm:prSet/>
      <dgm:spPr/>
      <dgm:t>
        <a:bodyPr/>
        <a:lstStyle/>
        <a:p>
          <a:endParaRPr lang="ru-RU"/>
        </a:p>
      </dgm:t>
    </dgm:pt>
    <dgm:pt modelId="{BEC6FB6A-3BC5-4D77-B4BA-8C75207D8522}" type="pres">
      <dgm:prSet presAssocID="{FEF98264-1A6B-48F5-BE07-ADC53F966F3B}" presName="compositeShape" presStyleCnt="0">
        <dgm:presLayoutVars>
          <dgm:dir/>
          <dgm:resizeHandles/>
        </dgm:presLayoutVars>
      </dgm:prSet>
      <dgm:spPr/>
    </dgm:pt>
    <dgm:pt modelId="{9F39945B-3B23-454E-8A71-20511CE17237}" type="pres">
      <dgm:prSet presAssocID="{FEF98264-1A6B-48F5-BE07-ADC53F966F3B}" presName="pyramid" presStyleLbl="node1" presStyleIdx="0" presStyleCnt="1" custScaleX="86303" custScaleY="91223" custLinFactNeighborX="-518" custLinFactNeighborY="-6896"/>
      <dgm:spPr>
        <a:gradFill flip="none" rotWithShape="0">
          <a:gsLst>
            <a:gs pos="0">
              <a:schemeClr val="tx1">
                <a:lumMod val="20000"/>
                <a:lumOff val="80000"/>
                <a:shade val="30000"/>
                <a:satMod val="115000"/>
              </a:schemeClr>
            </a:gs>
            <a:gs pos="50000">
              <a:schemeClr val="tx1">
                <a:lumMod val="20000"/>
                <a:lumOff val="80000"/>
                <a:shade val="67500"/>
                <a:satMod val="115000"/>
              </a:schemeClr>
            </a:gs>
            <a:gs pos="100000">
              <a:schemeClr val="tx1">
                <a:lumMod val="20000"/>
                <a:lumOff val="8000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ru-RU"/>
        </a:p>
      </dgm:t>
    </dgm:pt>
    <dgm:pt modelId="{06B67E30-4636-4509-BC41-78699869AD83}" type="pres">
      <dgm:prSet presAssocID="{FEF98264-1A6B-48F5-BE07-ADC53F966F3B}" presName="theList" presStyleCnt="0"/>
      <dgm:spPr/>
    </dgm:pt>
    <dgm:pt modelId="{101627D9-CFEA-4AA5-B927-9AF39F505ED5}" type="pres">
      <dgm:prSet presAssocID="{822A52A0-7549-4C41-8415-CE0AF53D0BAB}" presName="aNode" presStyleLbl="fgAcc1" presStyleIdx="0" presStyleCnt="3" custScaleY="124151" custLinFactY="-16330" custLinFactNeighborX="115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48906-D62D-498B-9B1E-8054D426C9C8}" type="pres">
      <dgm:prSet presAssocID="{822A52A0-7549-4C41-8415-CE0AF53D0BAB}" presName="aSpace" presStyleCnt="0"/>
      <dgm:spPr/>
    </dgm:pt>
    <dgm:pt modelId="{8C650F2C-CD25-48EF-AD0C-B01F4E0FB794}" type="pres">
      <dgm:prSet presAssocID="{1AB05033-098B-4A8F-A957-19A120941630}" presName="aNode" presStyleLbl="fgAcc1" presStyleIdx="1" presStyleCnt="3" custScaleY="146042" custLinFactY="-5873" custLinFactNeighborX="115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6534E-1712-4DF7-A7D8-235960C81295}" type="pres">
      <dgm:prSet presAssocID="{1AB05033-098B-4A8F-A957-19A120941630}" presName="aSpace" presStyleCnt="0"/>
      <dgm:spPr/>
    </dgm:pt>
    <dgm:pt modelId="{EC2E001A-CB3E-46EA-AADE-A257CF1BC90E}" type="pres">
      <dgm:prSet presAssocID="{E6C1E08D-7F78-4EB9-A084-36A5E280FBF7}" presName="aNode" presStyleLbl="fgAcc1" presStyleIdx="2" presStyleCnt="3" custScaleY="117532" custLinFactNeighborX="1152" custLinFactNeighborY="-47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4F193-5127-4487-A22A-8241F92766D3}" type="pres">
      <dgm:prSet presAssocID="{E6C1E08D-7F78-4EB9-A084-36A5E280FBF7}" presName="aSpace" presStyleCnt="0"/>
      <dgm:spPr/>
    </dgm:pt>
  </dgm:ptLst>
  <dgm:cxnLst>
    <dgm:cxn modelId="{FE59D61F-D148-4CD3-86A3-CF889A02B235}" srcId="{FEF98264-1A6B-48F5-BE07-ADC53F966F3B}" destId="{E6C1E08D-7F78-4EB9-A084-36A5E280FBF7}" srcOrd="2" destOrd="0" parTransId="{AF4BFE43-94C6-42AC-891C-41BF08ED4DBF}" sibTransId="{91070A77-0711-406D-B9A3-3C3318BF6D9F}"/>
    <dgm:cxn modelId="{01F73DE9-4D80-449E-9A0E-CE4E631EE5CA}" srcId="{FEF98264-1A6B-48F5-BE07-ADC53F966F3B}" destId="{822A52A0-7549-4C41-8415-CE0AF53D0BAB}" srcOrd="0" destOrd="0" parTransId="{DD244BBC-9918-4DE9-B6E6-CD1F5A4758D6}" sibTransId="{314A3FE9-6B46-4E5E-9540-1F83038D516E}"/>
    <dgm:cxn modelId="{C2320522-9875-4051-8CD2-CE4D02CD1004}" srcId="{FEF98264-1A6B-48F5-BE07-ADC53F966F3B}" destId="{1AB05033-098B-4A8F-A957-19A120941630}" srcOrd="1" destOrd="0" parTransId="{543144A4-9133-4DE4-90C4-C3791815F6E0}" sibTransId="{01090543-E6D7-4262-9B10-37E4E98052F5}"/>
    <dgm:cxn modelId="{F69822BB-1686-466B-B7D2-EF69DC7F6C7D}" type="presOf" srcId="{1AB05033-098B-4A8F-A957-19A120941630}" destId="{8C650F2C-CD25-48EF-AD0C-B01F4E0FB794}" srcOrd="0" destOrd="0" presId="urn:microsoft.com/office/officeart/2005/8/layout/pyramid2"/>
    <dgm:cxn modelId="{E23675B9-EB71-4635-9B01-24B084AF487D}" type="presOf" srcId="{FEF98264-1A6B-48F5-BE07-ADC53F966F3B}" destId="{BEC6FB6A-3BC5-4D77-B4BA-8C75207D8522}" srcOrd="0" destOrd="0" presId="urn:microsoft.com/office/officeart/2005/8/layout/pyramid2"/>
    <dgm:cxn modelId="{A49A5CFC-F070-439C-BED5-69CC07654674}" type="presOf" srcId="{822A52A0-7549-4C41-8415-CE0AF53D0BAB}" destId="{101627D9-CFEA-4AA5-B927-9AF39F505ED5}" srcOrd="0" destOrd="0" presId="urn:microsoft.com/office/officeart/2005/8/layout/pyramid2"/>
    <dgm:cxn modelId="{AFE843A8-20DF-475C-BF1A-8A328A7C34D4}" type="presOf" srcId="{E6C1E08D-7F78-4EB9-A084-36A5E280FBF7}" destId="{EC2E001A-CB3E-46EA-AADE-A257CF1BC90E}" srcOrd="0" destOrd="0" presId="urn:microsoft.com/office/officeart/2005/8/layout/pyramid2"/>
    <dgm:cxn modelId="{FE1D824D-DD0F-4AEE-81DE-9AF2F9F140FB}" type="presParOf" srcId="{BEC6FB6A-3BC5-4D77-B4BA-8C75207D8522}" destId="{9F39945B-3B23-454E-8A71-20511CE17237}" srcOrd="0" destOrd="0" presId="urn:microsoft.com/office/officeart/2005/8/layout/pyramid2"/>
    <dgm:cxn modelId="{0A3C6FDA-DECB-47DE-A828-F1FC08C5006B}" type="presParOf" srcId="{BEC6FB6A-3BC5-4D77-B4BA-8C75207D8522}" destId="{06B67E30-4636-4509-BC41-78699869AD83}" srcOrd="1" destOrd="0" presId="urn:microsoft.com/office/officeart/2005/8/layout/pyramid2"/>
    <dgm:cxn modelId="{F4796766-E1F3-4916-9C46-00C4A34C98DD}" type="presParOf" srcId="{06B67E30-4636-4509-BC41-78699869AD83}" destId="{101627D9-CFEA-4AA5-B927-9AF39F505ED5}" srcOrd="0" destOrd="0" presId="urn:microsoft.com/office/officeart/2005/8/layout/pyramid2"/>
    <dgm:cxn modelId="{1C9A212E-2A6E-4861-849A-C81F36574330}" type="presParOf" srcId="{06B67E30-4636-4509-BC41-78699869AD83}" destId="{6B348906-D62D-498B-9B1E-8054D426C9C8}" srcOrd="1" destOrd="0" presId="urn:microsoft.com/office/officeart/2005/8/layout/pyramid2"/>
    <dgm:cxn modelId="{CA2C3F0E-63F6-40AE-B2EB-7FB950F9283B}" type="presParOf" srcId="{06B67E30-4636-4509-BC41-78699869AD83}" destId="{8C650F2C-CD25-48EF-AD0C-B01F4E0FB794}" srcOrd="2" destOrd="0" presId="urn:microsoft.com/office/officeart/2005/8/layout/pyramid2"/>
    <dgm:cxn modelId="{4293AA2B-C681-4957-9D67-54CAC7EF2731}" type="presParOf" srcId="{06B67E30-4636-4509-BC41-78699869AD83}" destId="{6696534E-1712-4DF7-A7D8-235960C81295}" srcOrd="3" destOrd="0" presId="urn:microsoft.com/office/officeart/2005/8/layout/pyramid2"/>
    <dgm:cxn modelId="{F7CA3F10-B114-4EFC-A86A-9E2BE233F2D6}" type="presParOf" srcId="{06B67E30-4636-4509-BC41-78699869AD83}" destId="{EC2E001A-CB3E-46EA-AADE-A257CF1BC90E}" srcOrd="4" destOrd="0" presId="urn:microsoft.com/office/officeart/2005/8/layout/pyramid2"/>
    <dgm:cxn modelId="{23E7E14E-7976-49E5-86C1-4CC9EECFABAA}" type="presParOf" srcId="{06B67E30-4636-4509-BC41-78699869AD83}" destId="{8D04F193-5127-4487-A22A-8241F92766D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9945B-3B23-454E-8A71-20511CE17237}">
      <dsp:nvSpPr>
        <dsp:cNvPr id="0" name=""/>
        <dsp:cNvSpPr/>
      </dsp:nvSpPr>
      <dsp:spPr>
        <a:xfrm>
          <a:off x="501566" y="0"/>
          <a:ext cx="2960990" cy="3129791"/>
        </a:xfrm>
        <a:prstGeom prst="triangle">
          <a:avLst/>
        </a:prstGeom>
        <a:gradFill flip="none" rotWithShape="0">
          <a:gsLst>
            <a:gs pos="0">
              <a:schemeClr val="tx1">
                <a:lumMod val="20000"/>
                <a:lumOff val="80000"/>
                <a:shade val="30000"/>
                <a:satMod val="115000"/>
              </a:schemeClr>
            </a:gs>
            <a:gs pos="50000">
              <a:schemeClr val="tx1">
                <a:lumMod val="20000"/>
                <a:lumOff val="80000"/>
                <a:shade val="67500"/>
                <a:satMod val="115000"/>
              </a:schemeClr>
            </a:gs>
            <a:gs pos="100000">
              <a:schemeClr val="tx1">
                <a:lumMod val="20000"/>
                <a:lumOff val="80000"/>
                <a:shade val="100000"/>
                <a:satMod val="115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627D9-CFEA-4AA5-B927-9AF39F505ED5}">
      <dsp:nvSpPr>
        <dsp:cNvPr id="0" name=""/>
        <dsp:cNvSpPr/>
      </dsp:nvSpPr>
      <dsp:spPr>
        <a:xfrm>
          <a:off x="2025524" y="157412"/>
          <a:ext cx="2230100" cy="8011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pc="-11" dirty="0">
              <a:solidFill>
                <a:srgbClr val="0A2973"/>
              </a:solidFill>
              <a:cs typeface="Arial" pitchFamily="34" charset="0"/>
            </a:rPr>
            <a:t>Комплексное</a:t>
          </a:r>
          <a:r>
            <a:rPr lang="ru-RU" sz="1400" kern="1200" spc="-11" dirty="0">
              <a:solidFill>
                <a:srgbClr val="0A2973"/>
              </a:solidFill>
              <a:cs typeface="Arial" pitchFamily="34" charset="0"/>
            </a:rPr>
            <a:t> </a:t>
          </a:r>
          <a:r>
            <a:rPr lang="ru-RU" sz="1400" b="1" kern="1200" spc="-11" dirty="0">
              <a:solidFill>
                <a:srgbClr val="0A2973"/>
              </a:solidFill>
              <a:cs typeface="Arial" pitchFamily="34" charset="0"/>
            </a:rPr>
            <a:t>банковское сопровождение</a:t>
          </a:r>
          <a:endParaRPr lang="ru-RU" sz="1400" kern="1200" dirty="0"/>
        </a:p>
      </dsp:txBody>
      <dsp:txXfrm>
        <a:off x="2064633" y="196521"/>
        <a:ext cx="2151882" cy="722939"/>
      </dsp:txXfrm>
    </dsp:sp>
    <dsp:sp modelId="{8C650F2C-CD25-48EF-AD0C-B01F4E0FB794}">
      <dsp:nvSpPr>
        <dsp:cNvPr id="0" name=""/>
        <dsp:cNvSpPr/>
      </dsp:nvSpPr>
      <dsp:spPr>
        <a:xfrm>
          <a:off x="2025524" y="1106713"/>
          <a:ext cx="2230100" cy="9424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pc="-11" dirty="0">
              <a:solidFill>
                <a:srgbClr val="0A2973"/>
              </a:solidFill>
              <a:cs typeface="Arial" pitchFamily="34" charset="0"/>
            </a:rPr>
            <a:t>Расширенное банковское сопровождение</a:t>
          </a:r>
          <a:r>
            <a:rPr lang="ru-RU" sz="1400" kern="1200" spc="-11" dirty="0">
              <a:solidFill>
                <a:srgbClr val="0A2973"/>
              </a:solidFill>
              <a:cs typeface="Arial" pitchFamily="34" charset="0"/>
            </a:rPr>
            <a:t> </a:t>
          </a:r>
          <a:endParaRPr lang="ru-RU" sz="1400" kern="1200" dirty="0"/>
        </a:p>
      </dsp:txBody>
      <dsp:txXfrm>
        <a:off x="2071529" y="1152718"/>
        <a:ext cx="2138090" cy="850411"/>
      </dsp:txXfrm>
    </dsp:sp>
    <dsp:sp modelId="{EC2E001A-CB3E-46EA-AADE-A257CF1BC90E}">
      <dsp:nvSpPr>
        <dsp:cNvPr id="0" name=""/>
        <dsp:cNvSpPr/>
      </dsp:nvSpPr>
      <dsp:spPr>
        <a:xfrm>
          <a:off x="2025524" y="2209803"/>
          <a:ext cx="2230100" cy="7584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pc="-11" dirty="0">
              <a:solidFill>
                <a:srgbClr val="0A2973"/>
              </a:solidFill>
              <a:cs typeface="Arial" pitchFamily="34" charset="0"/>
            </a:rPr>
            <a:t>Простое</a:t>
          </a:r>
          <a:r>
            <a:rPr lang="ru-RU" sz="1400" kern="1200" spc="-11" dirty="0">
              <a:solidFill>
                <a:srgbClr val="0A2973"/>
              </a:solidFill>
              <a:cs typeface="Arial" pitchFamily="34" charset="0"/>
            </a:rPr>
            <a:t> </a:t>
          </a:r>
          <a:r>
            <a:rPr lang="ru-RU" sz="1400" b="1" kern="1200" spc="-11" dirty="0">
              <a:solidFill>
                <a:srgbClr val="0A2973"/>
              </a:solidFill>
              <a:cs typeface="Arial" pitchFamily="34" charset="0"/>
            </a:rPr>
            <a:t>банковское сопровождение </a:t>
          </a:r>
          <a:endParaRPr lang="ru-RU" sz="1400" kern="1200" dirty="0"/>
        </a:p>
      </dsp:txBody>
      <dsp:txXfrm>
        <a:off x="2062548" y="2246827"/>
        <a:ext cx="2156052" cy="684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376A4-739A-4480-AE08-6C9604783F58}" type="datetimeFigureOut">
              <a:rPr lang="ru-RU" smtClean="0"/>
              <a:t>12.07.2018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B28E6-8D57-4124-87D8-3241A0148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41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76119-1416-0F49-AE87-10E0535D08B7}" type="datetimeFigureOut">
              <a:rPr lang="ru-RU" smtClean="0"/>
              <a:t>12.07.2018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4F9CD-4DF7-4247-8983-66370DBDE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246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F9CD-4DF7-4247-8983-66370DBDECF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921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F9CD-4DF7-4247-8983-66370DBDECFD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79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F972C90-5C50-4E52-A165-B5994DFE9AC8}" type="slidenum">
              <a:rPr lang="ru-RU" altLang="ru-RU">
                <a:latin typeface="Calibri" pitchFamily="34" charset="0"/>
              </a:rPr>
              <a:pPr/>
              <a:t>11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963" y="1900114"/>
            <a:ext cx="5321687" cy="443198"/>
          </a:xfrm>
        </p:spPr>
        <p:txBody>
          <a:bodyPr anchor="t">
            <a:spAutoFit/>
          </a:bodyPr>
          <a:lstStyle>
            <a:lvl1pPr algn="l">
              <a:defRPr sz="3200" cap="all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413" y="2497625"/>
            <a:ext cx="4192587" cy="276999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i="0">
                <a:solidFill>
                  <a:srgbClr val="00AAFF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EEA8-6FA8-A246-B4FC-3FF4E6D77C04}" type="datetime1">
              <a:rPr lang="ru-RU" smtClean="0"/>
              <a:t>12.07.2018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Механизмы кэш </a:t>
            </a:r>
            <a:r>
              <a:rPr lang="ru-RU" dirty="0" err="1"/>
              <a:t>пулинга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-11112" y="1711870"/>
            <a:ext cx="3052762" cy="5146130"/>
          </a:xfrm>
          <a:prstGeom prst="rect">
            <a:avLst/>
          </a:prstGeom>
          <a:solidFill>
            <a:srgbClr val="CC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045619" y="1711870"/>
            <a:ext cx="3052762" cy="5146130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091238" y="1711870"/>
            <a:ext cx="3052762" cy="5146130"/>
          </a:xfrm>
          <a:prstGeom prst="rect">
            <a:avLst/>
          </a:prstGeom>
          <a:solidFill>
            <a:srgbClr val="CC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3810000" cy="332399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900238"/>
            <a:ext cx="2505322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4C36-6E72-914C-A941-242ACB53E3E2}" type="datetime1">
              <a:rPr lang="ru-RU" smtClean="0"/>
              <a:t>12.07.2018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Механизмы кэш </a:t>
            </a:r>
            <a:r>
              <a:rPr lang="ru-RU" dirty="0" err="1"/>
              <a:t>пулинга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379413" y="968602"/>
            <a:ext cx="3811587" cy="221599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i="0">
                <a:solidFill>
                  <a:srgbClr val="00AAFF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3260727" y="1900238"/>
            <a:ext cx="2671216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73280" y="1900238"/>
            <a:ext cx="2481783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5" name="Изображение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00" y="200361"/>
            <a:ext cx="1151328" cy="6573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3810000" cy="332399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4C36-6E72-914C-A941-242ACB53E3E2}" type="datetime1">
              <a:rPr lang="ru-RU" smtClean="0"/>
              <a:t>12.07.2018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Механизмы кэш </a:t>
            </a:r>
            <a:r>
              <a:rPr lang="ru-RU" dirty="0" err="1"/>
              <a:t>пулинга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379413" y="968602"/>
            <a:ext cx="3811587" cy="221599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i="0">
                <a:solidFill>
                  <a:srgbClr val="00AAFF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15" name="Изображение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00" y="200361"/>
            <a:ext cx="1151328" cy="6573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rgbClr val="0A2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3" y="1900238"/>
            <a:ext cx="5321687" cy="443198"/>
          </a:xfrm>
        </p:spPr>
        <p:txBody>
          <a:bodyPr anchor="t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413" y="2497625"/>
            <a:ext cx="4192587" cy="276999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i="0">
                <a:solidFill>
                  <a:srgbClr val="00AAFF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4261-4970-9F46-8C9F-E9E3E0B1006D}" type="datetime1">
              <a:rPr lang="ru-RU" smtClean="0"/>
              <a:t>12.07.2018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Механизмы кэш </a:t>
            </a:r>
            <a:r>
              <a:rPr lang="ru-RU" dirty="0" err="1"/>
              <a:t>пулинга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3912704" cy="332399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0238"/>
            <a:ext cx="494665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753E-CFBC-3446-B9EA-CBD48E4B291A}" type="datetime1">
              <a:rPr lang="ru-RU" smtClean="0"/>
              <a:t>12.07.2018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Механизмы кэш </a:t>
            </a:r>
            <a:r>
              <a:rPr lang="ru-RU" dirty="0" err="1"/>
              <a:t>пулинга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379413" y="968602"/>
            <a:ext cx="4192587" cy="221599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i="0">
                <a:solidFill>
                  <a:srgbClr val="00AAFF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00" y="200361"/>
            <a:ext cx="1151328" cy="6573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3912704" cy="332399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0238"/>
            <a:ext cx="494665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753E-CFBC-3446-B9EA-CBD48E4B291A}" type="datetime1">
              <a:rPr lang="ru-RU" smtClean="0"/>
              <a:t>12.07.2018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Механизмы кэш </a:t>
            </a:r>
            <a:r>
              <a:rPr lang="ru-RU" dirty="0" err="1"/>
              <a:t>пулинга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379413" y="968602"/>
            <a:ext cx="4192587" cy="221599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i="0">
                <a:solidFill>
                  <a:srgbClr val="00AAFF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708650" y="1900238"/>
            <a:ext cx="2663825" cy="435133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AAFF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ru-RU" dirty="0"/>
              <a:t>Четвертый уровень</a:t>
            </a:r>
          </a:p>
        </p:txBody>
      </p:sp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00" y="200361"/>
            <a:ext cx="1151328" cy="6573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3912704" cy="332399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0238"/>
            <a:ext cx="41910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0563-1E52-0045-B993-375B931C092F}" type="datetime1">
              <a:rPr lang="ru-RU" smtClean="0"/>
              <a:t>12.07.2018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Механизмы кэш </a:t>
            </a:r>
            <a:r>
              <a:rPr lang="ru-RU" dirty="0" err="1"/>
              <a:t>пулинга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379413" y="968602"/>
            <a:ext cx="4192587" cy="221599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i="0">
                <a:solidFill>
                  <a:srgbClr val="00AAFF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945063" y="1900238"/>
            <a:ext cx="38100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00" y="200361"/>
            <a:ext cx="1151328" cy="6573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381169" y="0"/>
            <a:ext cx="476283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3810000" cy="332399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900238"/>
            <a:ext cx="38100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01ED-8CEF-3344-AFF0-0685FA08ED93}" type="datetime1">
              <a:rPr lang="ru-RU" smtClean="0"/>
              <a:t>12.07.2018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Механизмы кэш </a:t>
            </a:r>
            <a:r>
              <a:rPr lang="ru-RU" dirty="0" err="1"/>
              <a:t>пулинга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379413" y="968602"/>
            <a:ext cx="3811587" cy="221599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i="0">
                <a:solidFill>
                  <a:srgbClr val="00AAFF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572000" y="1900238"/>
            <a:ext cx="3800475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00" y="200361"/>
            <a:ext cx="1151328" cy="6573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-11112" y="1711870"/>
            <a:ext cx="3052762" cy="51461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045619" y="1711870"/>
            <a:ext cx="3052762" cy="514613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091238" y="1711870"/>
            <a:ext cx="3052762" cy="51461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3810000" cy="332399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900238"/>
            <a:ext cx="2505322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D1AF-B4DB-8647-95AF-3600AB05EE12}" type="datetime1">
              <a:rPr lang="ru-RU" smtClean="0"/>
              <a:t>12.07.2018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Механизмы кэш </a:t>
            </a:r>
            <a:r>
              <a:rPr lang="ru-RU" dirty="0" err="1"/>
              <a:t>пулинга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379413" y="968602"/>
            <a:ext cx="3811587" cy="221599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i="0">
                <a:solidFill>
                  <a:srgbClr val="00AAFF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3260727" y="1900238"/>
            <a:ext cx="2671216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73280" y="1900238"/>
            <a:ext cx="2481783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5" name="Изображение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00" y="200361"/>
            <a:ext cx="1151328" cy="6573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381169" y="0"/>
            <a:ext cx="4762831" cy="6858000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3810000" cy="332399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900238"/>
            <a:ext cx="38100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BD76-75EF-6545-A05D-6D9745046C77}" type="datetime1">
              <a:rPr lang="ru-RU" smtClean="0"/>
              <a:t>12.07.2018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Механизмы кэш </a:t>
            </a:r>
            <a:r>
              <a:rPr lang="ru-RU" dirty="0" err="1"/>
              <a:t>пулинга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379413" y="968602"/>
            <a:ext cx="3811587" cy="221599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i="0">
                <a:solidFill>
                  <a:srgbClr val="00AAFF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572000" y="1900238"/>
            <a:ext cx="3800475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00" y="200361"/>
            <a:ext cx="1151328" cy="6573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381169" y="0"/>
            <a:ext cx="4762831" cy="6858000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3810000" cy="332399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900238"/>
            <a:ext cx="38100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748C-8BD7-664A-9D51-2275E0AD86BF}" type="datetime1">
              <a:rPr lang="ru-RU" smtClean="0"/>
              <a:t>12.07.2018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Механизмы кэш </a:t>
            </a:r>
            <a:r>
              <a:rPr lang="ru-RU" dirty="0" err="1"/>
              <a:t>пулинга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379413" y="968602"/>
            <a:ext cx="3811587" cy="221599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i="0">
                <a:solidFill>
                  <a:srgbClr val="00AAFF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72000" y="1900238"/>
            <a:ext cx="3800475" cy="4351338"/>
          </a:xfrm>
        </p:spPr>
        <p:txBody>
          <a:bodyPr>
            <a:normAutofit/>
          </a:bodyPr>
          <a:lstStyle>
            <a:lvl1pPr marL="0" indent="0">
              <a:buNone/>
              <a:defRPr sz="2000" b="1" i="0" cap="all" baseline="0">
                <a:solidFill>
                  <a:srgbClr val="0A2896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00" y="200361"/>
            <a:ext cx="1151328" cy="65733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431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464300"/>
            <a:ext cx="763588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1pPr>
          </a:lstStyle>
          <a:p>
            <a:fld id="{46D2CD06-29B1-274F-922D-CDC8342D1AF8}" type="datetime1">
              <a:rPr lang="ru-RU" smtClean="0"/>
              <a:t>12.07.2018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4588" y="6464299"/>
            <a:ext cx="570865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1pPr>
          </a:lstStyle>
          <a:p>
            <a:r>
              <a:rPr lang="ru-RU" dirty="0"/>
              <a:t>Механизмы кэш </a:t>
            </a:r>
            <a:r>
              <a:rPr lang="ru-RU" dirty="0" err="1"/>
              <a:t>пулинга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2475" y="6464300"/>
            <a:ext cx="3810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AACDB-04BE-B84E-9752-BE5C65D319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77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9" r:id="rId3"/>
    <p:sldLayoutId id="2147483662" r:id="rId4"/>
    <p:sldLayoutId id="2147483673" r:id="rId5"/>
    <p:sldLayoutId id="2147483674" r:id="rId6"/>
    <p:sldLayoutId id="2147483677" r:id="rId7"/>
    <p:sldLayoutId id="2147483675" r:id="rId8"/>
    <p:sldLayoutId id="2147483676" r:id="rId9"/>
    <p:sldLayoutId id="2147483678" r:id="rId10"/>
    <p:sldLayoutId id="214748368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rgbClr val="0A2896"/>
          </a:solidFill>
          <a:latin typeface="Frutiger Neue LT W1G Condensed Heavy" charset="0"/>
          <a:ea typeface="Frutiger Neue LT W1G Condensed Heavy" charset="0"/>
          <a:cs typeface="Frutiger Neue LT W1G Condensed Heavy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AAFF"/>
        </a:buClr>
        <a:buFont typeface="Arial" panose="020B0604020202020204" pitchFamily="34" charset="0"/>
        <a:buChar char="•"/>
        <a:defRPr sz="1200" b="0" i="0" kern="1200">
          <a:solidFill>
            <a:schemeClr val="tx1">
              <a:lumMod val="85000"/>
              <a:lumOff val="15000"/>
            </a:schemeClr>
          </a:solidFill>
          <a:latin typeface="Frutiger Neue LT W1G Condensed Book" charset="0"/>
          <a:ea typeface="Frutiger Neue LT W1G Condensed Book" charset="0"/>
          <a:cs typeface="Frutiger Neue LT W1G Condensed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 panose="020B0604020202020204" pitchFamily="34" charset="0"/>
        <a:buChar char="•"/>
        <a:defRPr sz="1200" b="0" i="0" kern="1200">
          <a:solidFill>
            <a:schemeClr val="tx1">
              <a:lumMod val="85000"/>
              <a:lumOff val="15000"/>
            </a:schemeClr>
          </a:solidFill>
          <a:latin typeface="Frutiger Neue LT W1G Condensed Book" charset="0"/>
          <a:ea typeface="Frutiger Neue LT W1G Condensed Book" charset="0"/>
          <a:cs typeface="Frutiger Neue LT W1G Condensed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 panose="020B0604020202020204" pitchFamily="34" charset="0"/>
        <a:buChar char="•"/>
        <a:defRPr sz="1200" b="0" i="0" kern="1200">
          <a:solidFill>
            <a:schemeClr val="tx1">
              <a:lumMod val="85000"/>
              <a:lumOff val="15000"/>
            </a:schemeClr>
          </a:solidFill>
          <a:latin typeface="Frutiger Neue LT W1G Condensed Book" charset="0"/>
          <a:ea typeface="Frutiger Neue LT W1G Condensed Book" charset="0"/>
          <a:cs typeface="Frutiger Neue LT W1G Condensed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 panose="020B0604020202020204" pitchFamily="34" charset="0"/>
        <a:buChar char="•"/>
        <a:defRPr sz="1000" b="0" i="0" kern="1200">
          <a:solidFill>
            <a:schemeClr val="bg2">
              <a:lumMod val="50000"/>
            </a:schemeClr>
          </a:solidFill>
          <a:latin typeface="Frutiger Neue LT W1G Condensed Book" charset="0"/>
          <a:ea typeface="Frutiger Neue LT W1G Condensed Book" charset="0"/>
          <a:cs typeface="Frutiger Neue LT W1G Condensed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 panose="020B0604020202020204" pitchFamily="34" charset="0"/>
        <a:buChar char="•"/>
        <a:defRPr sz="1000" b="0" i="0" kern="1200">
          <a:solidFill>
            <a:schemeClr val="bg2">
              <a:lumMod val="50000"/>
            </a:schemeClr>
          </a:solidFill>
          <a:latin typeface="Frutiger Neue LT W1G Condensed Book" charset="0"/>
          <a:ea typeface="Frutiger Neue LT W1G Condensed Book" charset="0"/>
          <a:cs typeface="Frutiger Neue LT W1G Condensed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918" userDrawn="1">
          <p15:clr>
            <a:srgbClr val="F26B43"/>
          </p15:clr>
        </p15:guide>
        <p15:guide id="4" orient="horz" pos="1678" userDrawn="1">
          <p15:clr>
            <a:srgbClr val="F26B43"/>
          </p15:clr>
        </p15:guide>
        <p15:guide id="5" orient="horz" pos="1437" userDrawn="1">
          <p15:clr>
            <a:srgbClr val="F26B43"/>
          </p15:clr>
        </p15:guide>
        <p15:guide id="6" orient="horz" pos="1197" userDrawn="1">
          <p15:clr>
            <a:srgbClr val="F26B43"/>
          </p15:clr>
        </p15:guide>
        <p15:guide id="7" orient="horz" pos="957" userDrawn="1">
          <p15:clr>
            <a:srgbClr val="F26B43"/>
          </p15:clr>
        </p15:guide>
        <p15:guide id="8" orient="horz" pos="721" userDrawn="1">
          <p15:clr>
            <a:srgbClr val="F26B43"/>
          </p15:clr>
        </p15:guide>
        <p15:guide id="9" orient="horz" pos="481" userDrawn="1">
          <p15:clr>
            <a:srgbClr val="F26B43"/>
          </p15:clr>
        </p15:guide>
        <p15:guide id="10" orient="horz" pos="240" userDrawn="1">
          <p15:clr>
            <a:srgbClr val="F26B43"/>
          </p15:clr>
        </p15:guide>
        <p15:guide id="11" orient="horz" pos="2394" userDrawn="1">
          <p15:clr>
            <a:srgbClr val="F26B43"/>
          </p15:clr>
        </p15:guide>
        <p15:guide id="12" orient="horz" pos="2635" userDrawn="1">
          <p15:clr>
            <a:srgbClr val="F26B43"/>
          </p15:clr>
        </p15:guide>
        <p15:guide id="13" orient="horz" pos="2875" userDrawn="1">
          <p15:clr>
            <a:srgbClr val="F26B43"/>
          </p15:clr>
        </p15:guide>
        <p15:guide id="14" orient="horz" pos="3115" userDrawn="1">
          <p15:clr>
            <a:srgbClr val="F26B43"/>
          </p15:clr>
        </p15:guide>
        <p15:guide id="15" orient="horz" pos="3356" userDrawn="1">
          <p15:clr>
            <a:srgbClr val="F26B43"/>
          </p15:clr>
        </p15:guide>
        <p15:guide id="16" orient="horz" pos="3596" userDrawn="1">
          <p15:clr>
            <a:srgbClr val="F26B43"/>
          </p15:clr>
        </p15:guide>
        <p15:guide id="17" orient="horz" pos="3832" userDrawn="1">
          <p15:clr>
            <a:srgbClr val="F26B43"/>
          </p15:clr>
        </p15:guide>
        <p15:guide id="18" orient="horz" pos="4072" userDrawn="1">
          <p15:clr>
            <a:srgbClr val="F26B43"/>
          </p15:clr>
        </p15:guide>
        <p15:guide id="19" pos="2640" userDrawn="1">
          <p15:clr>
            <a:srgbClr val="F26B43"/>
          </p15:clr>
        </p15:guide>
        <p15:guide id="20" pos="2399" userDrawn="1">
          <p15:clr>
            <a:srgbClr val="F26B43"/>
          </p15:clr>
        </p15:guide>
        <p15:guide id="21" pos="2159" userDrawn="1">
          <p15:clr>
            <a:srgbClr val="F26B43"/>
          </p15:clr>
        </p15:guide>
        <p15:guide id="22" pos="1918" userDrawn="1">
          <p15:clr>
            <a:srgbClr val="F26B43"/>
          </p15:clr>
        </p15:guide>
        <p15:guide id="23" pos="1678" userDrawn="1">
          <p15:clr>
            <a:srgbClr val="F26B43"/>
          </p15:clr>
        </p15:guide>
        <p15:guide id="24" pos="1437" userDrawn="1">
          <p15:clr>
            <a:srgbClr val="F26B43"/>
          </p15:clr>
        </p15:guide>
        <p15:guide id="25" pos="1197" userDrawn="1">
          <p15:clr>
            <a:srgbClr val="F26B43"/>
          </p15:clr>
        </p15:guide>
        <p15:guide id="26" pos="957" userDrawn="1">
          <p15:clr>
            <a:srgbClr val="F26B43"/>
          </p15:clr>
        </p15:guide>
        <p15:guide id="27" pos="721" userDrawn="1">
          <p15:clr>
            <a:srgbClr val="F26B43"/>
          </p15:clr>
        </p15:guide>
        <p15:guide id="28" pos="481" userDrawn="1">
          <p15:clr>
            <a:srgbClr val="F26B43"/>
          </p15:clr>
        </p15:guide>
        <p15:guide id="29" pos="240" userDrawn="1">
          <p15:clr>
            <a:srgbClr val="F26B43"/>
          </p15:clr>
        </p15:guide>
        <p15:guide id="30" pos="3115" userDrawn="1">
          <p15:clr>
            <a:srgbClr val="F26B43"/>
          </p15:clr>
        </p15:guide>
        <p15:guide id="31" pos="3356" userDrawn="1">
          <p15:clr>
            <a:srgbClr val="F26B43"/>
          </p15:clr>
        </p15:guide>
        <p15:guide id="32" pos="3596" userDrawn="1">
          <p15:clr>
            <a:srgbClr val="F26B43"/>
          </p15:clr>
        </p15:guide>
        <p15:guide id="33" pos="3837" userDrawn="1">
          <p15:clr>
            <a:srgbClr val="F26B43"/>
          </p15:clr>
        </p15:guide>
        <p15:guide id="34" pos="4077" userDrawn="1">
          <p15:clr>
            <a:srgbClr val="F26B43"/>
          </p15:clr>
        </p15:guide>
        <p15:guide id="35" pos="4317" userDrawn="1">
          <p15:clr>
            <a:srgbClr val="F26B43"/>
          </p15:clr>
        </p15:guide>
        <p15:guide id="36" pos="4558" userDrawn="1">
          <p15:clr>
            <a:srgbClr val="F26B43"/>
          </p15:clr>
        </p15:guide>
        <p15:guide id="37" pos="4793" userDrawn="1">
          <p15:clr>
            <a:srgbClr val="F26B43"/>
          </p15:clr>
        </p15:guide>
        <p15:guide id="38" pos="5034" userDrawn="1">
          <p15:clr>
            <a:srgbClr val="F26B43"/>
          </p15:clr>
        </p15:guide>
        <p15:guide id="39" pos="5274" userDrawn="1">
          <p15:clr>
            <a:srgbClr val="F26B43"/>
          </p15:clr>
        </p15:guide>
        <p15:guide id="40" pos="551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tags" Target="../tags/tag2.xml"/><Relationship Id="rId7" Type="http://schemas.openxmlformats.org/officeDocument/2006/relationships/image" Target="../media/image17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 r="2467"/>
          <a:stretch/>
        </p:blipFill>
        <p:spPr/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86963" y="1920217"/>
            <a:ext cx="6244746" cy="775597"/>
          </a:xfrm>
        </p:spPr>
        <p:txBody>
          <a:bodyPr/>
          <a:lstStyle/>
          <a:p>
            <a:r>
              <a:rPr lang="ru-RU" sz="2800" dirty="0"/>
              <a:t>Банковское сопровождение счетов застройщика</a:t>
            </a:r>
            <a:endParaRPr lang="ru-RU" dirty="0"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394" y="232006"/>
            <a:ext cx="2407230" cy="1374370"/>
          </a:xfrm>
          <a:prstGeom prst="rect">
            <a:avLst/>
          </a:prstGeom>
        </p:spPr>
      </p:pic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86963" y="4193461"/>
            <a:ext cx="4907413" cy="276999"/>
          </a:xfrm>
        </p:spPr>
        <p:txBody>
          <a:bodyPr/>
          <a:lstStyle/>
          <a:p>
            <a:r>
              <a:rPr lang="ru-RU" dirty="0" smtClean="0"/>
              <a:t>Информация для застройщиков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489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219450"/>
            <a:ext cx="5943600" cy="1418222"/>
          </a:xfrm>
          <a:prstGeom prst="rect">
            <a:avLst/>
          </a:prstGeom>
          <a:solidFill>
            <a:srgbClr val="ED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0288">
              <a:defRPr/>
            </a:pPr>
            <a:endParaRPr lang="ru-RU" sz="2000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711151"/>
            <a:ext cx="5943600" cy="1459671"/>
          </a:xfrm>
          <a:prstGeom prst="rect">
            <a:avLst/>
          </a:prstGeom>
          <a:solidFill>
            <a:srgbClr val="ED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0288">
              <a:defRPr/>
            </a:pPr>
            <a:endParaRPr lang="ru-RU" sz="200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00" y="4689490"/>
            <a:ext cx="5943600" cy="1418222"/>
          </a:xfrm>
          <a:prstGeom prst="rect">
            <a:avLst/>
          </a:prstGeom>
          <a:solidFill>
            <a:srgbClr val="ED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0288">
              <a:defRPr/>
            </a:pPr>
            <a:endParaRPr lang="ru-RU" sz="2000">
              <a:solidFill>
                <a:srgbClr val="FFFFFF"/>
              </a:solidFill>
            </a:endParaRPr>
          </a:p>
        </p:txBody>
      </p:sp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06273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200" dirty="0">
              <a:solidFill>
                <a:srgbClr val="FFFFFF"/>
              </a:solidFill>
              <a:sym typeface="VTB Group Cond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 r="2467"/>
          <a:stretch/>
        </p:blipFill>
        <p:spPr>
          <a:xfrm>
            <a:off x="3176" y="-3134"/>
            <a:ext cx="9144000" cy="6858000"/>
          </a:xfr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394" y="232006"/>
            <a:ext cx="2407230" cy="13743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2471" y="580176"/>
            <a:ext cx="3147030" cy="940649"/>
          </a:xfrm>
        </p:spPr>
        <p:txBody>
          <a:bodyPr/>
          <a:lstStyle/>
          <a:p>
            <a:r>
              <a:rPr lang="ru-RU" b="0" dirty="0"/>
              <a:t>Контактная информация</a:t>
            </a:r>
            <a:br>
              <a:rPr lang="ru-RU" b="0" dirty="0"/>
            </a:b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3117576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r="102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87350" y="1900238"/>
            <a:ext cx="5321300" cy="442912"/>
          </a:xfrm>
        </p:spPr>
        <p:txBody>
          <a:bodyPr/>
          <a:lstStyle/>
          <a:p>
            <a:r>
              <a:rPr lang="ru-RU" altLang="ru-RU" cap="none" dirty="0">
                <a:solidFill>
                  <a:schemeClr val="bg1"/>
                </a:solidFill>
                <a:latin typeface="VTB Group Cond"/>
                <a:ea typeface="VTB Group Cond"/>
                <a:cs typeface="VTB Group Cond"/>
              </a:rPr>
              <a:t>ПРИЛОЖЕНИЕ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Дополнительные 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2634478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99" y="381000"/>
            <a:ext cx="6951956" cy="664797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0A2973"/>
                </a:solidFill>
                <a:cs typeface="Arial" panose="020B0604020202020204" pitchFamily="34" charset="0"/>
              </a:rPr>
              <a:t>требования Федерального закона  №214-ФЗ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t>12</a:t>
            </a:fld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3"/>
          </p:nvPr>
        </p:nvSpPr>
        <p:spPr>
          <a:xfrm>
            <a:off x="379412" y="1353418"/>
            <a:ext cx="7438707" cy="221599"/>
          </a:xfrm>
        </p:spPr>
        <p:txBody>
          <a:bodyPr/>
          <a:lstStyle/>
          <a:p>
            <a:r>
              <a:rPr lang="ru-RU" dirty="0" smtClean="0"/>
              <a:t>Требования к расчетному счету застройщика в уполномоченном банке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79413" y="1200245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1784412"/>
            <a:ext cx="8372475" cy="4467164"/>
          </a:xfrm>
        </p:spPr>
        <p:txBody>
          <a:bodyPr>
            <a:normAutofit/>
          </a:bodyPr>
          <a:lstStyle/>
          <a:p>
            <a:pPr marL="265113" lvl="1" indent="-2651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100" dirty="0" smtClean="0"/>
              <a:t>Застройщики, получившие разрешение </a:t>
            </a:r>
            <a:r>
              <a:rPr lang="ru-RU" sz="1100" dirty="0"/>
              <a:t>на строительство </a:t>
            </a:r>
            <a:r>
              <a:rPr lang="ru-RU" sz="1100" b="1" dirty="0" smtClean="0"/>
              <a:t>до </a:t>
            </a:r>
            <a:r>
              <a:rPr lang="ru-RU" sz="1100" b="1" dirty="0"/>
              <a:t>1.07.2018 г</a:t>
            </a:r>
            <a:r>
              <a:rPr lang="ru-RU" sz="1100" b="1" dirty="0" smtClean="0"/>
              <a:t>., </a:t>
            </a:r>
            <a:r>
              <a:rPr lang="ru-RU" sz="1100" dirty="0" smtClean="0"/>
              <a:t>обязаны </a:t>
            </a:r>
            <a:r>
              <a:rPr lang="ru-RU" sz="1100" dirty="0"/>
              <a:t>открыть счет застройщика в уполномоченном </a:t>
            </a:r>
            <a:r>
              <a:rPr lang="ru-RU" sz="1100" dirty="0" smtClean="0"/>
              <a:t>банке* </a:t>
            </a:r>
            <a:r>
              <a:rPr lang="ru-RU" sz="1100" dirty="0"/>
              <a:t>до 01.09.2018 г</a:t>
            </a:r>
            <a:r>
              <a:rPr lang="ru-RU" sz="1100" dirty="0" smtClean="0"/>
              <a:t>.(**).</a:t>
            </a:r>
            <a:endParaRPr lang="ru-RU" sz="1100" dirty="0"/>
          </a:p>
          <a:p>
            <a:pPr marL="265113" indent="-265113">
              <a:spcBef>
                <a:spcPts val="200"/>
              </a:spcBef>
              <a:spcAft>
                <a:spcPts val="200"/>
              </a:spcAft>
            </a:pPr>
            <a:r>
              <a:rPr lang="ru-RU" sz="1100" dirty="0"/>
              <a:t>Застройщики, получившие разрешение на строительство </a:t>
            </a:r>
            <a:r>
              <a:rPr lang="ru-RU" sz="1100" b="1" dirty="0" smtClean="0"/>
              <a:t>после 1.07.2018 </a:t>
            </a:r>
            <a:r>
              <a:rPr lang="ru-RU" sz="1100" b="1" dirty="0"/>
              <a:t>г</a:t>
            </a:r>
            <a:r>
              <a:rPr lang="ru-RU" sz="1100" b="1" dirty="0" smtClean="0"/>
              <a:t>., </a:t>
            </a:r>
            <a:r>
              <a:rPr lang="ru-RU" sz="1100" dirty="0" smtClean="0"/>
              <a:t>обязаны открыть в уполномоченном банке счет застройщика для осуществления расчетов в рамках полученного разрешения на строительство </a:t>
            </a:r>
            <a:r>
              <a:rPr lang="ru-RU" sz="1100" dirty="0"/>
              <a:t>(ч. 2.3 </a:t>
            </a:r>
            <a:r>
              <a:rPr lang="ru-RU" sz="1100" dirty="0" smtClean="0"/>
              <a:t>ст.3). </a:t>
            </a:r>
          </a:p>
          <a:p>
            <a:pPr marL="265113" indent="-265113">
              <a:spcBef>
                <a:spcPts val="200"/>
              </a:spcBef>
              <a:spcAft>
                <a:spcPts val="200"/>
              </a:spcAft>
            </a:pPr>
            <a:r>
              <a:rPr lang="ru-RU" sz="1100" dirty="0" smtClean="0"/>
              <a:t>Застройщик вправе иметь только один расчетный счет застройщика для осуществления расчетов в рамках одного разрешения на строительство. Если застройщик привлекает денежные средства участников долевого строительства для строительства в рамках нескольких разрешений на строительство, то такой застройщик должен иметь отдельный счет в отношении каждого разрешения на строительство (ч. 2.3 ст.3).</a:t>
            </a:r>
          </a:p>
          <a:p>
            <a:pPr marL="265113" indent="-265113">
              <a:spcBef>
                <a:spcPts val="200"/>
              </a:spcBef>
              <a:spcAft>
                <a:spcPts val="200"/>
              </a:spcAft>
            </a:pPr>
            <a:r>
              <a:rPr lang="ru-RU" sz="1100" dirty="0" smtClean="0"/>
              <a:t>Застройщик вправе расторгнуть договор банковского счета с уполномоченным банком, при этом  застройщик,</a:t>
            </a:r>
            <a:r>
              <a:rPr lang="ru-RU" sz="1100" dirty="0"/>
              <a:t> технический заказчик и генеральный подрядчик </a:t>
            </a:r>
            <a:r>
              <a:rPr lang="ru-RU" sz="1100" dirty="0" smtClean="0"/>
              <a:t>обязаны</a:t>
            </a:r>
            <a:r>
              <a:rPr lang="ru-RU" sz="1100" dirty="0"/>
              <a:t> открыть банковские счета в другом уполномоченном банке и перевести все суммы денежных средств на новые банковские </a:t>
            </a:r>
            <a:r>
              <a:rPr lang="ru-RU" sz="1100" dirty="0" smtClean="0"/>
              <a:t>счета. Уполномоченный банк прекращает операции по счету после получения от застройщика уведомления об открытии нового банковского счета в другом уполномоченном банке (ч.2.3.1 ст.3).  </a:t>
            </a:r>
            <a:endParaRPr lang="ru-RU" sz="1100" dirty="0"/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ru-RU" sz="1100" dirty="0" smtClean="0"/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ru-RU" sz="1100" dirty="0" smtClean="0"/>
              <a:t>Расчетный </a:t>
            </a:r>
            <a:r>
              <a:rPr lang="ru-RU" sz="1100" dirty="0"/>
              <a:t>счет застройщика открывается в период </a:t>
            </a:r>
            <a:r>
              <a:rPr lang="ru-RU" sz="1100" b="1" dirty="0"/>
              <a:t>с 01.07.2018 по </a:t>
            </a:r>
            <a:r>
              <a:rPr lang="ru-RU" sz="1100" b="1" dirty="0" smtClean="0"/>
              <a:t>30.06.2019.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ru-RU" sz="1100" dirty="0"/>
              <a:t>В отношении разрешений на строительство, полученных </a:t>
            </a:r>
            <a:r>
              <a:rPr lang="ru-RU" sz="1100" b="1" dirty="0"/>
              <a:t>после 1.07.2018 г</a:t>
            </a:r>
            <a:r>
              <a:rPr lang="ru-RU" sz="1100" dirty="0"/>
              <a:t>., застройщик, технический заказчик и генеральный подрядчик обязаны открыть банковский счет в одном уполномоченном банке и осуществлять расчеты между собой только с использованием указанных счетов (ч. 2.3 ст.3</a:t>
            </a:r>
            <a:r>
              <a:rPr lang="ru-RU" sz="1100" dirty="0" smtClean="0"/>
              <a:t>).</a:t>
            </a:r>
            <a:endParaRPr lang="ru-RU" sz="1100" b="1" dirty="0"/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ru-RU" sz="1100" dirty="0" smtClean="0"/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ru-RU" sz="1100" dirty="0" smtClean="0"/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ru-RU" sz="1100" dirty="0" smtClean="0"/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ru-RU" sz="900" i="1" dirty="0" smtClean="0"/>
              <a:t>* Уполномоченный банк – банк, соответствующий </a:t>
            </a:r>
            <a:r>
              <a:rPr lang="ru-RU" sz="900" i="1" dirty="0"/>
              <a:t>критериям, установленным Правительством РФ (п. 3 ст. 2) (критерии определены Постановлением Правительства от 18.06.2018 №697)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ru-RU" sz="900" i="1" dirty="0" smtClean="0">
                <a:solidFill>
                  <a:schemeClr val="tx1"/>
                </a:solidFill>
              </a:rPr>
              <a:t>** </a:t>
            </a:r>
            <a:r>
              <a:rPr lang="ru-RU" sz="900" i="1" dirty="0">
                <a:solidFill>
                  <a:schemeClr val="tx1"/>
                </a:solidFill>
              </a:rPr>
              <a:t>Ч.8 ст.8 Федерального закона от 01.07.22018 г. №175-ФЗ «О внесении изменений в Федеральный закон «Об участии в долевом строительстве многоквартирных домов и иных объектов недвижимости и о внесении изменений в некоторые законодательные акты Российской Федерации» и отдельные законодательные акты Российской Федерации» </a:t>
            </a:r>
            <a:endParaRPr lang="ru-RU" sz="900" i="1" dirty="0" smtClean="0"/>
          </a:p>
        </p:txBody>
      </p:sp>
    </p:spTree>
    <p:extLst>
      <p:ext uri="{BB962C8B-B14F-4D97-AF65-F5344CB8AC3E}">
        <p14:creationId xmlns:p14="http://schemas.microsoft.com/office/powerpoint/2010/main" val="197276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9075" y="1708894"/>
            <a:ext cx="8658595" cy="929531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Frutiger Neue LT W1G Condensed Book" charset="0"/>
              <a:ea typeface="Frutiger Neue LT W1G Condensed Book" charset="0"/>
              <a:cs typeface="Frutiger Neue LT W1G Condensed Book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99" y="381000"/>
            <a:ext cx="6951956" cy="664797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0A2973"/>
                </a:solidFill>
                <a:cs typeface="Arial" panose="020B0604020202020204" pitchFamily="34" charset="0"/>
              </a:rPr>
              <a:t>банковский контроль по расчетному счету застройщика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t>13</a:t>
            </a:fld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3"/>
          </p:nvPr>
        </p:nvSpPr>
        <p:spPr>
          <a:xfrm>
            <a:off x="379413" y="1353418"/>
            <a:ext cx="6518537" cy="221599"/>
          </a:xfrm>
        </p:spPr>
        <p:txBody>
          <a:bodyPr/>
          <a:lstStyle/>
          <a:p>
            <a:r>
              <a:rPr lang="ru-RU" dirty="0"/>
              <a:t>Уполномоченный банк контролирует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79413" y="1200245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1900238"/>
            <a:ext cx="8496671" cy="456406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400" b="1" dirty="0"/>
              <a:t>       Соответствие назначения и размера платежа, указанного в распоряжении, содержанию документов, которые обязан предоставить </a:t>
            </a:r>
            <a:r>
              <a:rPr lang="ru-RU" sz="1400" b="1" dirty="0" smtClean="0"/>
              <a:t>застройщик </a:t>
            </a:r>
            <a:r>
              <a:rPr lang="ru-RU" sz="1400" dirty="0"/>
              <a:t>и являются основанием для составления распоряжения (договоры, акты сдачи-приемки, счета и т.д.):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ru-RU" b="1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dirty="0" smtClean="0"/>
              <a:t>Перечень подтверждающих документов </a:t>
            </a:r>
            <a:r>
              <a:rPr lang="ru-RU" b="1" dirty="0" smtClean="0"/>
              <a:t>утверждается Правительством Российской Федерации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dirty="0" smtClean="0"/>
              <a:t>В </a:t>
            </a:r>
            <a:r>
              <a:rPr lang="ru-RU" dirty="0"/>
              <a:t>качестве подтверждающих документов могут быть востребованы (также могут быть использованы подтверждающие </a:t>
            </a:r>
            <a:r>
              <a:rPr lang="ru-RU" dirty="0" smtClean="0"/>
              <a:t>документы, </a:t>
            </a:r>
            <a:r>
              <a:rPr lang="ru-RU" dirty="0"/>
              <a:t>указанные в договорной конструкции):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q"/>
            </a:pPr>
            <a:r>
              <a:rPr lang="ru-RU" dirty="0" smtClean="0"/>
              <a:t>проектная </a:t>
            </a:r>
            <a:r>
              <a:rPr lang="ru-RU" dirty="0"/>
              <a:t>документация;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dirty="0"/>
              <a:t>договоры, в том числе предусматривающие условие выплаты авансовых платежей, дополнительные соглашения, приложения к договору (заявки, спецификации) и иные документы, являющиеся неотъемлемой частью договора (содержащие условие  об авансировании в случае аванса);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dirty="0"/>
              <a:t>документы, предусмотренные условиями договора в качестве  основания  платежа (один/несколько из нижеследующих):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dirty="0"/>
              <a:t>акты приема-передачи товара / выполненных работ с указанием стоимости выполненных работ (например, форма КС-2, КС-3, КС-11, КС-14), оказанных услуг по ранее предоставленным авансам;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dirty="0"/>
              <a:t>товарные накладные, товарно-транспортные накладные;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dirty="0"/>
              <a:t>иные документы, подтверждающие исполнение получателем средств своих обязательств по договору.</a:t>
            </a:r>
          </a:p>
          <a:p>
            <a:pPr marL="228600"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dirty="0"/>
              <a:t>договор участия в долевом строительстве и другие.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111919" y="1638448"/>
            <a:ext cx="534987" cy="4283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1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325592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19075" y="1708894"/>
            <a:ext cx="8658595" cy="719981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Frutiger Neue LT W1G Condensed Book" charset="0"/>
              <a:ea typeface="Frutiger Neue LT W1G Condensed Book" charset="0"/>
              <a:cs typeface="Frutiger Neue LT W1G Condensed Book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t>14</a:t>
            </a:fld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3"/>
          </p:nvPr>
        </p:nvSpPr>
        <p:spPr>
          <a:xfrm>
            <a:off x="379413" y="1353418"/>
            <a:ext cx="6518537" cy="221599"/>
          </a:xfrm>
        </p:spPr>
        <p:txBody>
          <a:bodyPr/>
          <a:lstStyle/>
          <a:p>
            <a:r>
              <a:rPr lang="ru-RU" dirty="0"/>
              <a:t>Уполномоченный банк контролирует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79413" y="1200245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1917994"/>
            <a:ext cx="8487793" cy="458152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400" b="1" dirty="0"/>
              <a:t>       Соблюдение установленных ограничений по разрешенным видам операций </a:t>
            </a:r>
            <a:r>
              <a:rPr lang="ru-RU" sz="1400" dirty="0"/>
              <a:t>расходования средств по расчетному счету застройщика: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b="1" dirty="0"/>
              <a:t> </a:t>
            </a:r>
            <a:r>
              <a:rPr lang="ru-RU" b="1" dirty="0">
                <a:solidFill>
                  <a:srgbClr val="FF0000"/>
                </a:solidFill>
              </a:rPr>
              <a:t>Застройщик не имеет права </a:t>
            </a:r>
            <a:r>
              <a:rPr lang="ru-RU" b="1" dirty="0" smtClean="0">
                <a:solidFill>
                  <a:srgbClr val="FF0000"/>
                </a:solidFill>
              </a:rPr>
              <a:t>совершать следующие операции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по расчетному счету застройщика: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dirty="0"/>
              <a:t>операции, связанные с обеспечением исполнения обязательств третьих лиц;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dirty="0"/>
              <a:t>операции, связанные с обеспечением исполнения собственных обязательств, не связанных с привлечением денежных средств участников долевого строительства и со строительством;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dirty="0"/>
              <a:t>предоставление займов и ссуд;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dirty="0"/>
              <a:t>приобретение ценных бумаг;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dirty="0"/>
              <a:t>операции, связанные с созданием, участием в уставных капиталах и имуществе организаций, за исключением застройщиков, по отношению к которым застройщик является основным обществом (с учетом особенностей, установленных Законом);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dirty="0"/>
              <a:t>оплата выпускаемых (выдаваемых) застройщиком ценных бумаг, за исключением оплаты выпускаемых им акций</a:t>
            </a:r>
          </a:p>
          <a:p>
            <a:pPr marL="0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dirty="0"/>
              <a:t>Запрещается снятие со счета или зачисление на счет денежных средств в наличной форме, за исключением операций, связанных с оплатой </a:t>
            </a:r>
            <a:r>
              <a:rPr lang="ru-RU" dirty="0" smtClean="0"/>
              <a:t>труда.</a:t>
            </a:r>
            <a:endParaRPr lang="ru-RU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dirty="0" smtClean="0"/>
              <a:t>При </a:t>
            </a:r>
            <a:r>
              <a:rPr lang="ru-RU" dirty="0"/>
              <a:t>этом денежные средства со счета </a:t>
            </a:r>
            <a:r>
              <a:rPr lang="ru-RU" b="1" dirty="0"/>
              <a:t>могут использоваться в целях, не указанных в Законе</a:t>
            </a:r>
            <a:r>
              <a:rPr lang="ru-RU" dirty="0"/>
              <a:t>, </a:t>
            </a:r>
            <a:r>
              <a:rPr lang="ru-RU" b="1" dirty="0"/>
              <a:t>только после </a:t>
            </a:r>
            <a:r>
              <a:rPr lang="ru-RU" dirty="0"/>
              <a:t>ввода в эксплуатацию объекта недвижимости и государственной регистрации права собственности в отношении одного объекта долевого строительства, входящего в состав каждого объекта недвижимости, строительство которых осуществляется в пределах одного разрешения на строительство.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80999" y="381000"/>
            <a:ext cx="6951956" cy="664797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0A2973"/>
                </a:solidFill>
                <a:cs typeface="Arial" panose="020B0604020202020204" pitchFamily="34" charset="0"/>
              </a:rPr>
              <a:t>банковский контроль по расчетному счету застройщика </a:t>
            </a:r>
          </a:p>
        </p:txBody>
      </p:sp>
      <p:sp>
        <p:nvSpPr>
          <p:cNvPr id="11" name="Овал 10"/>
          <p:cNvSpPr/>
          <p:nvPr/>
        </p:nvSpPr>
        <p:spPr>
          <a:xfrm>
            <a:off x="111919" y="1666874"/>
            <a:ext cx="534987" cy="4283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2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282599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19075" y="1708894"/>
            <a:ext cx="8782050" cy="719981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Frutiger Neue LT W1G Condensed Book" charset="0"/>
              <a:ea typeface="Frutiger Neue LT W1G Condensed Book" charset="0"/>
              <a:cs typeface="Frutiger Neue LT W1G Condensed Book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t>15</a:t>
            </a:fld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3"/>
          </p:nvPr>
        </p:nvSpPr>
        <p:spPr>
          <a:xfrm>
            <a:off x="379413" y="1353418"/>
            <a:ext cx="6518537" cy="221599"/>
          </a:xfrm>
        </p:spPr>
        <p:txBody>
          <a:bodyPr/>
          <a:lstStyle/>
          <a:p>
            <a:r>
              <a:rPr lang="ru-RU" dirty="0"/>
              <a:t>Уполномоченный банк контролирует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79413" y="1200245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900238"/>
            <a:ext cx="8505548" cy="456406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500" b="1" dirty="0"/>
              <a:t>       Соблюдение установленных ограничений по процентному соотношению расходов </a:t>
            </a:r>
            <a:r>
              <a:rPr lang="ru-RU" sz="1500" dirty="0"/>
              <a:t>(в том числе авансовых платежей) по отдельным статьям относительно проектной стоимости строительства: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ru-RU" sz="15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ru-RU" sz="1300" b="1" dirty="0"/>
              <a:t>Расходы, которые </a:t>
            </a:r>
            <a:r>
              <a:rPr lang="ru-RU" sz="1300" b="1" dirty="0">
                <a:solidFill>
                  <a:srgbClr val="FF0000"/>
                </a:solidFill>
              </a:rPr>
              <a:t>не могут составлять более чем 10%</a:t>
            </a:r>
            <a:r>
              <a:rPr lang="en-US" sz="1300" b="1" dirty="0">
                <a:solidFill>
                  <a:srgbClr val="FF0000"/>
                </a:solidFill>
              </a:rPr>
              <a:t> / 20%</a:t>
            </a:r>
            <a:r>
              <a:rPr lang="ru-RU" sz="1300" b="1" dirty="0">
                <a:solidFill>
                  <a:srgbClr val="FF0000"/>
                </a:solidFill>
              </a:rPr>
              <a:t> </a:t>
            </a:r>
            <a:r>
              <a:rPr lang="ru-RU" sz="1300" b="1" dirty="0"/>
              <a:t>от проектной стоимости строительства:</a:t>
            </a:r>
          </a:p>
          <a:p>
            <a:pPr marL="742950" lvl="1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300" dirty="0"/>
              <a:t>оплата услуг уполномоченного банка;</a:t>
            </a:r>
          </a:p>
          <a:p>
            <a:pPr marL="742950" lvl="1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300" dirty="0"/>
              <a:t>оплата труда и денежные выплаты работникам, предусмотренные Трудовым кодексом РФ</a:t>
            </a:r>
            <a:r>
              <a:rPr lang="ru-RU" sz="1300" dirty="0" smtClean="0"/>
              <a:t>;</a:t>
            </a:r>
          </a:p>
          <a:p>
            <a:pPr marL="742950" lvl="1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300" dirty="0"/>
              <a:t>оплата услуг коммерческой организации, осуществляющей функции единоличного исполнительного органа застройщика;</a:t>
            </a:r>
          </a:p>
          <a:p>
            <a:pPr marL="742950" lvl="1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300" dirty="0"/>
              <a:t>оплата иных расходов, в том числе расходов на рекламу, коммунальные </a:t>
            </a:r>
            <a:r>
              <a:rPr lang="ru-RU" sz="1300" dirty="0" smtClean="0"/>
              <a:t>услуги, аренду помещений </a:t>
            </a:r>
            <a:r>
              <a:rPr lang="ru-RU" sz="1300" dirty="0"/>
              <a:t>и т.д.</a:t>
            </a:r>
          </a:p>
          <a:p>
            <a:pPr marL="742950" lvl="1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ru-RU" dirty="0"/>
          </a:p>
          <a:p>
            <a:pPr marL="182563" indent="-1825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ru-RU" sz="1300" b="1" dirty="0"/>
              <a:t>Расходы, совокупный </a:t>
            </a:r>
            <a:r>
              <a:rPr lang="ru-RU" sz="1300" b="1" dirty="0">
                <a:solidFill>
                  <a:srgbClr val="FF0000"/>
                </a:solidFill>
              </a:rPr>
              <a:t>размер авансов </a:t>
            </a:r>
            <a:r>
              <a:rPr lang="ru-RU" sz="1300" b="1" dirty="0"/>
              <a:t>по которым </a:t>
            </a:r>
            <a:r>
              <a:rPr lang="ru-RU" sz="1300" b="1" dirty="0">
                <a:solidFill>
                  <a:srgbClr val="FF0000"/>
                </a:solidFill>
              </a:rPr>
              <a:t>не должен превышать 30% </a:t>
            </a:r>
            <a:r>
              <a:rPr lang="ru-RU" sz="1300" b="1" dirty="0"/>
              <a:t>от проектной стоимости строительства:</a:t>
            </a:r>
          </a:p>
          <a:p>
            <a:pPr marL="742950" lvl="1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300" dirty="0"/>
              <a:t>строительство (создание) одного или нескольких многоквартирных домов и (или) иных объектов недвижимости, в состав которых входят объекты долевого строительства;</a:t>
            </a:r>
          </a:p>
          <a:p>
            <a:pPr marL="742950" lvl="1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300" dirty="0"/>
              <a:t>подготовка проектной документации и выполнение инженерных изысканий для строительства, а также проведение обязательной экспертизы данной проектной документации и результатов инженерных изысканий;</a:t>
            </a:r>
          </a:p>
          <a:p>
            <a:pPr marL="742950" lvl="1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300" dirty="0"/>
              <a:t>строительство, реконструкция сетей инженерно-технического обеспечения, необходимых для подключения строящихся объектов недвижимости;</a:t>
            </a:r>
          </a:p>
          <a:p>
            <a:pPr marL="742950" lvl="1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300" dirty="0"/>
              <a:t>подготовка документации по планировке территории, строительство / реконструкция в границах такой территории объектов инженерно-технической инфраструктуры, объектов социальной инфраструктуры, предназначенных для размещения детских дошкольных учреждений, общеобразовательных школ, поликлиник, и объектов транспортной инфраструктуры.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  <a:p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80999" y="381000"/>
            <a:ext cx="6951956" cy="664797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0A2973"/>
                </a:solidFill>
                <a:cs typeface="Arial" panose="020B0604020202020204" pitchFamily="34" charset="0"/>
              </a:rPr>
              <a:t>банковский контроль по расчетному счету застройщика </a:t>
            </a:r>
          </a:p>
        </p:txBody>
      </p:sp>
      <p:sp>
        <p:nvSpPr>
          <p:cNvPr id="9" name="Овал 8"/>
          <p:cNvSpPr/>
          <p:nvPr/>
        </p:nvSpPr>
        <p:spPr>
          <a:xfrm>
            <a:off x="111919" y="1666874"/>
            <a:ext cx="534987" cy="4283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3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947446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29E120-DB09-E343-AA84-D10C40757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1"/>
            <a:ext cx="6853836" cy="664797"/>
          </a:xfrm>
        </p:spPr>
        <p:txBody>
          <a:bodyPr/>
          <a:lstStyle/>
          <a:p>
            <a:r>
              <a:rPr lang="ru-RU" dirty="0" smtClean="0"/>
              <a:t>требовани</a:t>
            </a:r>
            <a:r>
              <a:rPr lang="ru-RU" dirty="0"/>
              <a:t>е</a:t>
            </a:r>
            <a:r>
              <a:rPr lang="ru-RU" dirty="0" smtClean="0"/>
              <a:t> </a:t>
            </a:r>
            <a:r>
              <a:rPr lang="ru-RU" dirty="0"/>
              <a:t>о банковском сопровождении счетов </a:t>
            </a:r>
            <a:r>
              <a:rPr lang="ru-RU" dirty="0" smtClean="0"/>
              <a:t>застройщика*</a:t>
            </a:r>
            <a:endParaRPr lang="ru-RU" dirty="0"/>
          </a:p>
        </p:txBody>
      </p:sp>
      <p:sp>
        <p:nvSpPr>
          <p:cNvPr id="40" name="Объект 2"/>
          <p:cNvSpPr>
            <a:spLocks noGrp="1"/>
          </p:cNvSpPr>
          <p:nvPr>
            <p:ph idx="1"/>
          </p:nvPr>
        </p:nvSpPr>
        <p:spPr>
          <a:xfrm>
            <a:off x="381001" y="1908699"/>
            <a:ext cx="8399016" cy="4393687"/>
          </a:xfrm>
          <a:solidFill>
            <a:schemeClr val="bg1"/>
          </a:solidFill>
        </p:spPr>
        <p:txBody>
          <a:bodyPr vert="horz" lIns="0" tIns="0" rIns="0" bIns="0" rtlCol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ru-RU" sz="1100" b="1" dirty="0"/>
              <a:t>По разрешениям на строительство, полученным </a:t>
            </a:r>
            <a:r>
              <a:rPr lang="ru-RU" sz="1100" b="1" dirty="0" smtClean="0"/>
              <a:t>до </a:t>
            </a:r>
            <a:r>
              <a:rPr lang="ru-RU" sz="1100" b="1" dirty="0"/>
              <a:t>01.07.2018 г</a:t>
            </a:r>
            <a:r>
              <a:rPr lang="ru-RU" sz="1100" b="1" dirty="0" smtClean="0"/>
              <a:t>., в срок до 01.09.2018 г. необходимо открытие расчетных счетов Застройщика по каждому разрешению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endParaRPr lang="ru-RU" sz="1100" b="1" dirty="0"/>
          </a:p>
          <a:p>
            <a:pPr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ru-RU" sz="1100" b="1" dirty="0" smtClean="0"/>
              <a:t>По разрешениям на строительство, полученным после 01.07.2018 г., необходимо открытие </a:t>
            </a:r>
            <a:r>
              <a:rPr lang="ru-RU" sz="1100" b="1" dirty="0"/>
              <a:t>расчетных счетов в одном Банке</a:t>
            </a:r>
            <a:r>
              <a:rPr lang="ru-RU" sz="1100" b="1" dirty="0" smtClean="0"/>
              <a:t>:</a:t>
            </a:r>
            <a:endParaRPr lang="ru-RU" sz="1100" b="1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ru-RU" sz="1100" i="1" dirty="0" smtClean="0"/>
              <a:t>Застройщика</a:t>
            </a:r>
            <a:endParaRPr lang="ru-RU" sz="1100" i="1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ru-RU" sz="1100" i="1" dirty="0"/>
              <a:t>Генерального </a:t>
            </a:r>
            <a:r>
              <a:rPr lang="ru-RU" sz="1100" i="1" dirty="0" smtClean="0"/>
              <a:t>подрядчика</a:t>
            </a:r>
            <a:endParaRPr lang="ru-RU" sz="1100" i="1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ru-RU" sz="1100" i="1" dirty="0"/>
              <a:t>Технического </a:t>
            </a:r>
            <a:r>
              <a:rPr lang="ru-RU" sz="1100" i="1" dirty="0" smtClean="0"/>
              <a:t>заказчика</a:t>
            </a:r>
          </a:p>
          <a:p>
            <a:pPr lvl="1">
              <a:spcBef>
                <a:spcPts val="0"/>
              </a:spcBef>
            </a:pPr>
            <a:endParaRPr lang="ru-RU" sz="1100" i="1" dirty="0" smtClean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ru-RU" sz="1100" b="1" dirty="0" smtClean="0"/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100" b="1" dirty="0" smtClean="0"/>
              <a:t>По счету застройщика </a:t>
            </a:r>
            <a:r>
              <a:rPr lang="ru-RU" sz="1100" b="1" dirty="0"/>
              <a:t>осуществляются только операции, в соответствии с разрешенными целями расходования (часть 1 ст.18 </a:t>
            </a:r>
            <a:r>
              <a:rPr lang="ru-RU" sz="1100" b="1" dirty="0" smtClean="0"/>
              <a:t>214-ФЗ)</a:t>
            </a:r>
            <a:r>
              <a:rPr lang="en-US" sz="1100" b="1" dirty="0" smtClean="0"/>
              <a:t> </a:t>
            </a:r>
            <a:r>
              <a:rPr lang="ru-RU" sz="1100" b="1" dirty="0" smtClean="0"/>
              <a:t>с </a:t>
            </a:r>
            <a:r>
              <a:rPr lang="ru-RU" sz="1100" b="1" dirty="0"/>
              <a:t>обязательным предоставлением подтверждающих платеж </a:t>
            </a:r>
            <a:r>
              <a:rPr lang="ru-RU" sz="1100" b="1" dirty="0" smtClean="0"/>
              <a:t>документов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ru-RU" sz="1100" b="1" dirty="0"/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100" b="1" dirty="0"/>
              <a:t>Банк осуществляет </a:t>
            </a:r>
            <a:r>
              <a:rPr lang="ru-RU" sz="1100" b="1" dirty="0" smtClean="0"/>
              <a:t>контроль за соблюдением ограничений </a:t>
            </a:r>
            <a:r>
              <a:rPr lang="ru-RU" sz="1100" b="1" dirty="0"/>
              <a:t>по процентному соотношению расходов (в том числе авансовых платежей) по отдельным статьям относительно проектной стоимости </a:t>
            </a:r>
            <a:r>
              <a:rPr lang="ru-RU" sz="1100" b="1" dirty="0" smtClean="0"/>
              <a:t>строительства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ru-RU" sz="1100" b="1" dirty="0" smtClean="0"/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100" b="1" dirty="0"/>
              <a:t>В случае несоответствия назначения платежа Банк отказывает в исполнении и направляет информацию в Единую информационную систему жилищного строительства (ЕИСЖС)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ru-RU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282982" y="6402805"/>
            <a:ext cx="8038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* Федерального закона от 01.07.22018 г. №175-ФЗ «О внесении изменений в Федеральный закон «Об участии в долевом строительстве многоквартирных домов и иных объектов недвижимости и о внесении изменений в некоторые законодательные акты Российской Федерации» и отдельные законодательные акты Российской Федерации» </a:t>
            </a:r>
          </a:p>
          <a:p>
            <a:endParaRPr lang="ru-RU" sz="800" dirty="0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379413" y="1247870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90633" y="1359843"/>
            <a:ext cx="272574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</a:pPr>
            <a:r>
              <a:rPr lang="ru-RU" sz="1600" b="1" dirty="0" smtClean="0">
                <a:solidFill>
                  <a:srgbClr val="00AAFF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rPr>
              <a:t>Действует с 01.07.2018 г. </a:t>
            </a:r>
            <a:endParaRPr lang="ru-RU" sz="1600" b="1" dirty="0">
              <a:solidFill>
                <a:srgbClr val="00AAFF"/>
              </a:solidFill>
              <a:latin typeface="Frutiger Neue LT W1G Condensed Heavy" charset="0"/>
              <a:ea typeface="Frutiger Neue LT W1G Condensed Heavy" charset="0"/>
              <a:cs typeface="Frutiger Neue LT W1G Condensed Heavy" charset="0"/>
            </a:endParaRP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72475" y="6464300"/>
            <a:ext cx="381000" cy="365125"/>
          </a:xfrm>
        </p:spPr>
        <p:txBody>
          <a:bodyPr/>
          <a:lstStyle/>
          <a:p>
            <a:fld id="{DE4AACDB-04BE-B84E-9752-BE5C65D3192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08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235818" y="3581400"/>
            <a:ext cx="8677275" cy="305752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Frutiger Neue LT W1G Condensed Book" charset="0"/>
              <a:ea typeface="Frutiger Neue LT W1G Condensed Book" charset="0"/>
              <a:cs typeface="Frutiger Neue LT W1G Condensed Book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56F7A0-F1F1-2C4B-A9EF-88D88D609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26803"/>
            <a:ext cx="6978754" cy="664797"/>
          </a:xfrm>
        </p:spPr>
        <p:txBody>
          <a:bodyPr/>
          <a:lstStyle/>
          <a:p>
            <a:r>
              <a:rPr lang="ru-RU" dirty="0" smtClean="0"/>
              <a:t>Новый продукт: банковское </a:t>
            </a:r>
            <a:r>
              <a:rPr lang="ru-RU" dirty="0"/>
              <a:t>сопровождение </a:t>
            </a:r>
            <a:r>
              <a:rPr lang="ru-RU" dirty="0" smtClean="0"/>
              <a:t>счёта застройщика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9224" y="1658318"/>
            <a:ext cx="8683869" cy="1713532"/>
          </a:xfrm>
          <a:prstGeom prst="rect">
            <a:avLst/>
          </a:prstGeom>
          <a:solidFill>
            <a:schemeClr val="bg1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Открытие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счета застройщика: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Frutiger Neue LT W1G Condensed Book" charset="0"/>
              <a:ea typeface="Frutiger Neue LT W1G Condensed Book" charset="0"/>
              <a:cs typeface="Frutiger Neue LT W1G Condensed Book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Стандартный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пакет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документов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Frutiger Neue LT W1G Condensed Book" charset="0"/>
              <a:ea typeface="Frutiger Neue LT W1G Condensed Book" charset="0"/>
              <a:cs typeface="Frutiger Neue LT W1G Condensed Book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При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наличии у застройщика системы ДБО Банка возможно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предоставление документов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по средствам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данной системы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Frutiger Neue LT W1G Condensed Book" charset="0"/>
              <a:ea typeface="Frutiger Neue LT W1G Condensed Book" charset="0"/>
              <a:cs typeface="Frutiger Neue LT W1G Condensed Book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Специально выделенная централизованная команда для банковского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сопровождения</a:t>
            </a: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Frutiger Neue LT W1G Condensed Book" charset="0"/>
              <a:ea typeface="Frutiger Neue LT W1G Condensed Book" charset="0"/>
              <a:cs typeface="Frutiger Neue LT W1G Condensed Book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Frutiger Neue LT W1G Condensed Book" charset="0"/>
              <a:ea typeface="Frutiger Neue LT W1G Condensed Book" charset="0"/>
              <a:cs typeface="Frutiger Neue LT W1G Condensed Book" charset="0"/>
            </a:endParaRPr>
          </a:p>
          <a:p>
            <a:pPr marL="171450" lvl="1" indent="-171450"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В системе ДБО предусмотрен специальный функционал для взаимодействия с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Банком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Frutiger Neue LT W1G Condensed Book" charset="0"/>
              <a:ea typeface="Frutiger Neue LT W1G Condensed Book" charset="0"/>
              <a:cs typeface="Frutiger Neue LT W1G Condensed Book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Frutiger Neue LT W1G Condensed Book" charset="0"/>
              <a:ea typeface="Frutiger Neue LT W1G Condensed Book" charset="0"/>
              <a:cs typeface="Frutiger Neue LT W1G Condensed Book" charset="0"/>
            </a:endParaRPr>
          </a:p>
        </p:txBody>
      </p:sp>
      <p:sp>
        <p:nvSpPr>
          <p:cNvPr id="17" name="Несколько документов 26"/>
          <p:cNvSpPr/>
          <p:nvPr/>
        </p:nvSpPr>
        <p:spPr>
          <a:xfrm>
            <a:off x="2290348" y="4595745"/>
            <a:ext cx="841386" cy="601381"/>
          </a:xfrm>
          <a:prstGeom prst="flowChartMultidocument">
            <a:avLst/>
          </a:prstGeom>
          <a:solidFill>
            <a:srgbClr val="002882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8" name="Улыбающееся лицо 17"/>
          <p:cNvSpPr/>
          <p:nvPr/>
        </p:nvSpPr>
        <p:spPr>
          <a:xfrm>
            <a:off x="4396836" y="3720535"/>
            <a:ext cx="473064" cy="483752"/>
          </a:xfrm>
          <a:prstGeom prst="smileyFace">
            <a:avLst>
              <a:gd name="adj" fmla="val 4653"/>
            </a:avLst>
          </a:prstGeom>
          <a:solidFill>
            <a:srgbClr val="4CD9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9" name="Улыбающееся лицо 18"/>
          <p:cNvSpPr/>
          <p:nvPr/>
        </p:nvSpPr>
        <p:spPr>
          <a:xfrm>
            <a:off x="4405357" y="5858716"/>
            <a:ext cx="472416" cy="483752"/>
          </a:xfrm>
          <a:prstGeom prst="smileyFace">
            <a:avLst>
              <a:gd name="adj" fmla="val -4653"/>
            </a:avLst>
          </a:prstGeom>
          <a:solidFill>
            <a:srgbClr val="E6263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</a:endParaRPr>
          </a:p>
        </p:txBody>
      </p:sp>
      <p:pic>
        <p:nvPicPr>
          <p:cNvPr id="21" name="Picture 2" descr="X:\Documents\My Pictures\46347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24" y="3962411"/>
            <a:ext cx="1336146" cy="133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96812" y="5409057"/>
            <a:ext cx="1200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cap="all" dirty="0">
                <a:solidFill>
                  <a:srgbClr val="0A2896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rPr>
              <a:t>Застройщик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68674" y="5239780"/>
            <a:ext cx="22748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cap="all" dirty="0" smtClean="0">
                <a:solidFill>
                  <a:srgbClr val="0A2896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rPr>
              <a:t>Распоряжение </a:t>
            </a:r>
          </a:p>
          <a:p>
            <a:pPr algn="ctr"/>
            <a:r>
              <a:rPr lang="ru-RU" sz="1100" b="1" cap="all" dirty="0" smtClean="0">
                <a:solidFill>
                  <a:srgbClr val="0A2896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rPr>
              <a:t>по счету + Подтверждающие документы</a:t>
            </a:r>
            <a:endParaRPr lang="ru-RU" sz="1100" b="1" cap="all" dirty="0">
              <a:solidFill>
                <a:srgbClr val="0A2896"/>
              </a:solidFill>
              <a:latin typeface="Frutiger Neue LT W1G Condensed Heavy" charset="0"/>
              <a:ea typeface="Frutiger Neue LT W1G Condensed Heavy" charset="0"/>
              <a:cs typeface="Frutiger Neue LT W1G Condensed Heavy" charset="0"/>
            </a:endParaRPr>
          </a:p>
        </p:txBody>
      </p:sp>
      <p:pic>
        <p:nvPicPr>
          <p:cNvPr id="24" name="Picture 3" descr="X:\Documents\My Pictures\home-bank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836" y="4436916"/>
            <a:ext cx="867064" cy="86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717929" y="5312349"/>
            <a:ext cx="18472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cap="all" dirty="0" smtClean="0">
                <a:solidFill>
                  <a:srgbClr val="0A2896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rPr>
              <a:t>Уполномоченный банк</a:t>
            </a:r>
            <a:endParaRPr lang="ru-RU" sz="1100" b="1" cap="all" dirty="0">
              <a:solidFill>
                <a:srgbClr val="0A2896"/>
              </a:solidFill>
              <a:latin typeface="Frutiger Neue LT W1G Condensed Heavy" charset="0"/>
              <a:ea typeface="Frutiger Neue LT W1G Condensed Heavy" charset="0"/>
              <a:cs typeface="Frutiger Neue LT W1G Condensed Heavy" charset="0"/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rot="5400000" flipH="1" flipV="1">
            <a:off x="3668162" y="4512136"/>
            <a:ext cx="0" cy="712022"/>
          </a:xfrm>
          <a:prstGeom prst="line">
            <a:avLst/>
          </a:prstGeom>
          <a:solidFill>
            <a:srgbClr val="00B0F0"/>
          </a:solidFill>
          <a:ln w="69850" cap="sq">
            <a:solidFill>
              <a:schemeClr val="accent1">
                <a:lumMod val="75000"/>
              </a:schemeClr>
            </a:solidFill>
            <a:round/>
            <a:headEnd type="none" w="med" len="med"/>
            <a:tailEnd type="triangle" w="med" len="med"/>
          </a:ln>
          <a:extLst/>
        </p:spPr>
        <p:txBody>
          <a:bodyPr wrap="none"/>
          <a:lstStyle/>
          <a:p>
            <a:endParaRPr lang="ru-RU" sz="7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Объект 7"/>
          <p:cNvSpPr>
            <a:spLocks noGrp="1"/>
          </p:cNvSpPr>
          <p:nvPr>
            <p:ph idx="1"/>
          </p:nvPr>
        </p:nvSpPr>
        <p:spPr>
          <a:xfrm>
            <a:off x="6057900" y="5105400"/>
            <a:ext cx="2771775" cy="1448857"/>
          </a:xfrm>
          <a:solidFill>
            <a:schemeClr val="bg1">
              <a:lumMod val="9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контроль </a:t>
            </a: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не пройден, отказ в проведении </a:t>
            </a:r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платежа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  <a:latin typeface="Frutiger Neue LT W1G Condensed Book" charset="0"/>
              <a:ea typeface="Frutiger Neue LT W1G Condensed Book" charset="0"/>
              <a:cs typeface="Frutiger Neue LT W1G Condensed Book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  <a:latin typeface="Frutiger Neue LT W1G Condensed Book" charset="0"/>
              <a:ea typeface="Frutiger Neue LT W1G Condensed Book" charset="0"/>
              <a:cs typeface="Frutiger Neue LT W1G Condensed Book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информирование контролирующего органа и Фонда защиты прав граждан - участников долевого строительства в день отказа в проведении операции по счету застройщика</a:t>
            </a:r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 rot="5400000" flipV="1">
            <a:off x="5632757" y="3611052"/>
            <a:ext cx="1" cy="640734"/>
          </a:xfrm>
          <a:prstGeom prst="line">
            <a:avLst/>
          </a:prstGeom>
          <a:solidFill>
            <a:srgbClr val="00B0F0"/>
          </a:solidFill>
          <a:ln w="31750" cap="sq">
            <a:solidFill>
              <a:schemeClr val="accent1">
                <a:lumMod val="75000"/>
              </a:schemeClr>
            </a:solidFill>
            <a:round/>
            <a:headEnd type="none" w="med" len="med"/>
            <a:tailEnd type="triangle" w="med" len="med"/>
          </a:ln>
          <a:extLst/>
        </p:spPr>
        <p:txBody>
          <a:bodyPr wrap="none"/>
          <a:lstStyle/>
          <a:p>
            <a:endParaRPr lang="ru-RU" sz="7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 rot="5400000" flipH="1" flipV="1">
            <a:off x="5632757" y="5770699"/>
            <a:ext cx="0" cy="640735"/>
          </a:xfrm>
          <a:prstGeom prst="line">
            <a:avLst/>
          </a:prstGeom>
          <a:solidFill>
            <a:srgbClr val="00B0F0"/>
          </a:solidFill>
          <a:ln w="31750" cap="sq">
            <a:solidFill>
              <a:schemeClr val="accent1">
                <a:lumMod val="75000"/>
              </a:schemeClr>
            </a:solidFill>
            <a:round/>
            <a:headEnd type="none" w="med" len="med"/>
            <a:tailEnd type="triangle" w="med" len="med"/>
          </a:ln>
          <a:extLst/>
        </p:spPr>
        <p:txBody>
          <a:bodyPr wrap="none"/>
          <a:lstStyle/>
          <a:p>
            <a:endParaRPr lang="ru-RU" sz="7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Объект 7"/>
          <p:cNvSpPr>
            <a:spLocks noGrp="1"/>
          </p:cNvSpPr>
          <p:nvPr>
            <p:ph idx="1"/>
          </p:nvPr>
        </p:nvSpPr>
        <p:spPr>
          <a:xfrm>
            <a:off x="6057900" y="3720535"/>
            <a:ext cx="2771775" cy="1147612"/>
          </a:xfrm>
          <a:solidFill>
            <a:schemeClr val="bg1">
              <a:lumMod val="9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проверка </a:t>
            </a: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пройдена </a:t>
            </a:r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успешно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  <a:latin typeface="Frutiger Neue LT W1G Condensed Book" charset="0"/>
              <a:ea typeface="Frutiger Neue LT W1G Condensed Book" charset="0"/>
              <a:cs typeface="Frutiger Neue LT W1G Condensed Book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  <a:latin typeface="Frutiger Neue LT W1G Condensed Book" charset="0"/>
              <a:ea typeface="Frutiger Neue LT W1G Condensed Book" charset="0"/>
              <a:cs typeface="Frutiger Neue LT W1G Condensed Book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исполнение платежа не позднее рабочего дня, следующего за датой принятия Банком распоряжения по счету </a:t>
            </a:r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застройщика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  <a:latin typeface="Frutiger Neue LT W1G Condensed Book" charset="0"/>
              <a:ea typeface="Frutiger Neue LT W1G Condensed Book" charset="0"/>
              <a:cs typeface="Frutiger Neue LT W1G Condensed Book" charset="0"/>
            </a:endParaRPr>
          </a:p>
        </p:txBody>
      </p:sp>
      <p:sp>
        <p:nvSpPr>
          <p:cNvPr id="34" name="Line 24"/>
          <p:cNvSpPr>
            <a:spLocks noChangeShapeType="1"/>
          </p:cNvSpPr>
          <p:nvPr/>
        </p:nvSpPr>
        <p:spPr bwMode="auto">
          <a:xfrm rot="5400000" flipH="1" flipV="1">
            <a:off x="1708168" y="4542262"/>
            <a:ext cx="0" cy="708348"/>
          </a:xfrm>
          <a:prstGeom prst="line">
            <a:avLst/>
          </a:prstGeom>
          <a:solidFill>
            <a:srgbClr val="00B0F0"/>
          </a:solidFill>
          <a:ln w="69850" cap="sq">
            <a:solidFill>
              <a:schemeClr val="accent1">
                <a:lumMod val="75000"/>
              </a:schemeClr>
            </a:solidFill>
            <a:round/>
            <a:headEnd type="none" w="med" len="med"/>
            <a:tailEnd type="triangle" w="med" len="med"/>
          </a:ln>
          <a:extLst/>
        </p:spPr>
        <p:txBody>
          <a:bodyPr wrap="none"/>
          <a:lstStyle/>
          <a:p>
            <a:endParaRPr lang="ru-RU" sz="7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79413" y="1266920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310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99" y="381000"/>
            <a:ext cx="6951956" cy="664797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0A2973"/>
                </a:solidFill>
                <a:cs typeface="Arial" panose="020B0604020202020204" pitchFamily="34" charset="0"/>
              </a:rPr>
              <a:t>банковский контроль по расчетному счету застройщика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t>4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79413" y="1200245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723622"/>
            <a:ext cx="8505548" cy="5008146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b="1" dirty="0"/>
              <a:t>Каждое распоряжение</a:t>
            </a:r>
            <a:r>
              <a:rPr lang="ru-RU" dirty="0"/>
              <a:t> с расчетного счета застройщика </a:t>
            </a:r>
            <a:r>
              <a:rPr lang="ru-RU" b="1" dirty="0"/>
              <a:t>«размечается» признаком </a:t>
            </a:r>
            <a:r>
              <a:rPr lang="ru-RU" dirty="0"/>
              <a:t>соответствия целям расходования денежных средств, предусмотренных Законом (в назначении платежа).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ru-RU" dirty="0"/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u="sng" dirty="0"/>
              <a:t>Пример формулировки назначения платежа  (не более 210 символов):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dirty="0"/>
              <a:t> </a:t>
            </a:r>
            <a:r>
              <a:rPr lang="ru-RU" b="1" dirty="0"/>
              <a:t>18.2 Оплата арендной платы за январь-март 2019 года по договору </a:t>
            </a:r>
            <a:r>
              <a:rPr lang="en-US" b="1" dirty="0"/>
              <a:t>N</a:t>
            </a:r>
            <a:r>
              <a:rPr lang="ru-RU" b="1" dirty="0"/>
              <a:t>000 от 00.00.0000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b="1" dirty="0"/>
              <a:t>где «18.2» </a:t>
            </a:r>
            <a:r>
              <a:rPr lang="ru-RU" dirty="0"/>
              <a:t>- указание на подпункт части 1 статьи 18 № 214-ФЗ, в соответствии с которой осуществляется расходная операция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ru-RU" i="1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dirty="0"/>
              <a:t>В случае, когда </a:t>
            </a:r>
            <a:r>
              <a:rPr lang="ru-RU" b="1" dirty="0"/>
              <a:t>одно распоряжение включает несколько целей </a:t>
            </a:r>
            <a:r>
              <a:rPr lang="ru-RU" dirty="0"/>
              <a:t>расходования денежных средств, в составе подтверждающих документов должен быть предоставлен реестр</a:t>
            </a:r>
            <a:r>
              <a:rPr lang="en-US" dirty="0"/>
              <a:t> </a:t>
            </a:r>
            <a:r>
              <a:rPr lang="ru-RU" dirty="0"/>
              <a:t> таких целей, с указанием суммы по каждой из них</a:t>
            </a:r>
            <a:r>
              <a:rPr lang="en-US" dirty="0"/>
              <a:t> (</a:t>
            </a:r>
            <a:r>
              <a:rPr lang="ru-RU" dirty="0"/>
              <a:t>в виде письма, ведомости и т.п.) и документов, подтверждающих каждую цель расходования средств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b="1" dirty="0" smtClean="0"/>
              <a:t>Информирование </a:t>
            </a:r>
            <a:r>
              <a:rPr lang="ru-RU" b="1" dirty="0"/>
              <a:t>уполномоченных органов </a:t>
            </a:r>
            <a:r>
              <a:rPr lang="ru-RU" dirty="0"/>
              <a:t>в случае несоответствия платежа требованиям Закона осуществляется Банком централизовано, через систему ЕИСЖС. При этом информация о содержании платежа, составляющая банковскую тайну, третьим лицам не передается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b="1" dirty="0"/>
              <a:t>Исполнение распоряжения </a:t>
            </a:r>
            <a:r>
              <a:rPr lang="ru-RU" dirty="0"/>
              <a:t>осуществляется в соответствии с требованиями законодательства</a:t>
            </a:r>
            <a:r>
              <a:rPr lang="ru-RU" b="1" dirty="0"/>
              <a:t> не позднее рабочего дня, следующего за датой принятия </a:t>
            </a:r>
            <a:r>
              <a:rPr lang="ru-RU" dirty="0"/>
              <a:t>Банком такого распоряжения. Скорость осуществления банковского контроля зависит в первую очередь от оперативности предоставления в Банк подтверждающих документов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b="1" dirty="0"/>
              <a:t>Распоряжение застройщика </a:t>
            </a:r>
            <a:r>
              <a:rPr lang="ru-RU" dirty="0"/>
              <a:t>по счету </a:t>
            </a:r>
            <a:r>
              <a:rPr lang="ru-RU" b="1" dirty="0"/>
              <a:t>считается принятым и исполняется</a:t>
            </a:r>
            <a:r>
              <a:rPr lang="ru-RU" dirty="0"/>
              <a:t> Банком </a:t>
            </a:r>
            <a:r>
              <a:rPr lang="ru-RU" b="1" dirty="0"/>
              <a:t>только</a:t>
            </a:r>
            <a:r>
              <a:rPr lang="ru-RU" dirty="0"/>
              <a:t> </a:t>
            </a:r>
            <a:r>
              <a:rPr lang="ru-RU" b="1" dirty="0"/>
              <a:t>при предоставлении</a:t>
            </a:r>
            <a:r>
              <a:rPr lang="ru-RU" dirty="0"/>
              <a:t> к нему требуемых </a:t>
            </a:r>
            <a:r>
              <a:rPr lang="ru-RU" b="1" dirty="0"/>
              <a:t>подтверждающих </a:t>
            </a:r>
            <a:r>
              <a:rPr lang="ru-RU" b="1" dirty="0" smtClean="0"/>
              <a:t>документов</a:t>
            </a:r>
            <a:r>
              <a:rPr lang="en-US" b="1" dirty="0" smtClean="0"/>
              <a:t> </a:t>
            </a:r>
            <a:r>
              <a:rPr lang="ru-RU" b="1" dirty="0" smtClean="0"/>
              <a:t>и соответствия платежа требованиям Закона</a:t>
            </a:r>
            <a:endParaRPr lang="ru-RU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</a:pPr>
            <a:endParaRPr lang="ru-RU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</a:pPr>
            <a:endParaRPr lang="ru-RU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8" name="Подзаголовок 6"/>
          <p:cNvSpPr txBox="1">
            <a:spLocks/>
          </p:cNvSpPr>
          <p:nvPr/>
        </p:nvSpPr>
        <p:spPr>
          <a:xfrm>
            <a:off x="379413" y="1353421"/>
            <a:ext cx="6518537" cy="221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600" b="1" i="0" kern="1200">
                <a:solidFill>
                  <a:srgbClr val="00AAFF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bg2">
                    <a:lumMod val="50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bg2">
                    <a:lumMod val="50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Практические аспекты</a:t>
            </a:r>
            <a:endParaRPr lang="ru-RU" sz="1200" b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9697" y="2210539"/>
            <a:ext cx="8646851" cy="1162975"/>
          </a:xfrm>
          <a:prstGeom prst="rect">
            <a:avLst/>
          </a:prstGeom>
          <a:noFill/>
          <a:ln w="28575">
            <a:solidFill>
              <a:srgbClr val="0A2896">
                <a:alpha val="30196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537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t>5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79413" y="1200245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229908" y="2284437"/>
            <a:ext cx="3967395" cy="412483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150000"/>
              <a:buFont typeface="Wingdings" panose="05000000000000000000" pitchFamily="2" charset="2"/>
              <a:buChar char="ü"/>
            </a:pPr>
            <a:r>
              <a:rPr lang="ru-RU" b="1" dirty="0" smtClean="0"/>
              <a:t>Отправка скана-копии </a:t>
            </a:r>
            <a:r>
              <a:rPr lang="ru-RU" b="1" dirty="0"/>
              <a:t>подтверждающего документа в форме электронного письма</a:t>
            </a:r>
            <a:r>
              <a:rPr lang="en-US" dirty="0"/>
              <a:t>*</a:t>
            </a:r>
            <a:r>
              <a:rPr lang="ru-RU" b="1" dirty="0"/>
              <a:t> </a:t>
            </a:r>
            <a:r>
              <a:rPr lang="ru-RU" sz="1100" i="1" dirty="0"/>
              <a:t>(допускается загрузка нескольких документов в одном письме</a:t>
            </a:r>
            <a:r>
              <a:rPr lang="en-US" sz="1100" i="1" dirty="0"/>
              <a:t> </a:t>
            </a:r>
            <a:r>
              <a:rPr lang="ru-RU" sz="1100" i="1" dirty="0"/>
              <a:t>общим размером до 10 МБ</a:t>
            </a:r>
            <a:r>
              <a:rPr lang="ru-RU" sz="1100" i="1" dirty="0" smtClean="0"/>
              <a:t>)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ru-RU" dirty="0" smtClean="0"/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150000"/>
              <a:buFont typeface="Wingdings" panose="05000000000000000000" pitchFamily="2" charset="2"/>
              <a:buChar char="ü"/>
            </a:pPr>
            <a:r>
              <a:rPr lang="ru-RU" b="1" dirty="0" smtClean="0"/>
              <a:t>Подтверждающий </a:t>
            </a:r>
            <a:r>
              <a:rPr lang="ru-RU" b="1" dirty="0"/>
              <a:t>документ загружается в привязке к конкретному платёжному </a:t>
            </a:r>
            <a:r>
              <a:rPr lang="ru-RU" b="1" dirty="0" smtClean="0"/>
              <a:t>поручению</a:t>
            </a:r>
            <a:r>
              <a:rPr lang="ru-RU" dirty="0"/>
              <a:t> </a:t>
            </a:r>
            <a:r>
              <a:rPr lang="ru-RU" sz="1100" i="1" dirty="0" smtClean="0"/>
              <a:t>(Для </a:t>
            </a:r>
            <a:r>
              <a:rPr lang="ru-RU" sz="1100" i="1" dirty="0"/>
              <a:t>загрузки доступны все основные форматы скан копий документов, такие как: </a:t>
            </a:r>
            <a:r>
              <a:rPr lang="en-US" sz="1100" i="1" dirty="0"/>
              <a:t>pdf</a:t>
            </a:r>
            <a:r>
              <a:rPr lang="ru-RU" sz="1100" i="1" dirty="0"/>
              <a:t>, </a:t>
            </a:r>
            <a:r>
              <a:rPr lang="en-US" sz="1100" i="1" dirty="0"/>
              <a:t>jpeg</a:t>
            </a:r>
            <a:r>
              <a:rPr lang="ru-RU" sz="1100" i="1" dirty="0"/>
              <a:t>, </a:t>
            </a:r>
            <a:r>
              <a:rPr lang="en-US" sz="1100" i="1" dirty="0"/>
              <a:t>tiff</a:t>
            </a:r>
            <a:r>
              <a:rPr lang="ru-RU" sz="1100" i="1" dirty="0"/>
              <a:t>, в </a:t>
            </a:r>
            <a:r>
              <a:rPr lang="ru-RU" sz="1100" i="1" dirty="0" err="1"/>
              <a:t>т.ч</a:t>
            </a:r>
            <a:r>
              <a:rPr lang="ru-RU" sz="1100" i="1" dirty="0"/>
              <a:t>. </a:t>
            </a:r>
            <a:r>
              <a:rPr lang="en-US" sz="1100" i="1" dirty="0"/>
              <a:t>zip </a:t>
            </a:r>
            <a:r>
              <a:rPr lang="ru-RU" sz="1100" i="1" dirty="0"/>
              <a:t>архивы</a:t>
            </a:r>
            <a:r>
              <a:rPr lang="en-US" sz="1100" i="1" dirty="0"/>
              <a:t> </a:t>
            </a:r>
            <a:r>
              <a:rPr lang="ru-RU" sz="1100" i="1" dirty="0"/>
              <a:t>для </a:t>
            </a:r>
            <a:r>
              <a:rPr lang="ru-RU" sz="1100" i="1" dirty="0" smtClean="0"/>
              <a:t>сжатия)</a:t>
            </a:r>
            <a:endParaRPr lang="ru-RU" sz="1100" i="1" dirty="0"/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ru-RU" dirty="0"/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150000"/>
              <a:buFont typeface="Wingdings" panose="05000000000000000000" pitchFamily="2" charset="2"/>
              <a:buChar char="ü"/>
            </a:pPr>
            <a:r>
              <a:rPr lang="ru-RU" b="1" dirty="0"/>
              <a:t>Библиотека подтверждающих документов</a:t>
            </a:r>
            <a:r>
              <a:rPr lang="ru-RU" dirty="0"/>
              <a:t> </a:t>
            </a:r>
            <a:r>
              <a:rPr lang="ru-RU" b="1" dirty="0"/>
              <a:t>в </a:t>
            </a:r>
            <a:r>
              <a:rPr lang="ru-RU" b="1" dirty="0" smtClean="0"/>
              <a:t>ДБО: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SzPct val="150000"/>
            </a:pPr>
            <a:r>
              <a:rPr lang="ru-RU" sz="1100" i="1" dirty="0" smtClean="0"/>
              <a:t>история документооборота;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SzPct val="150000"/>
            </a:pPr>
            <a:r>
              <a:rPr lang="ru-RU" sz="1100" i="1" dirty="0"/>
              <a:t>с</a:t>
            </a:r>
            <a:r>
              <a:rPr lang="ru-RU" sz="1100" i="1" dirty="0" smtClean="0"/>
              <a:t>татусы;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SzPct val="150000"/>
            </a:pPr>
            <a:r>
              <a:rPr lang="ru-RU" sz="1100" i="1" dirty="0"/>
              <a:t>д</a:t>
            </a:r>
            <a:r>
              <a:rPr lang="ru-RU" sz="1100" i="1" dirty="0" smtClean="0"/>
              <a:t>аты отправки;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SzPct val="150000"/>
            </a:pPr>
            <a:r>
              <a:rPr lang="ru-RU" sz="1100" i="1" dirty="0"/>
              <a:t>к</a:t>
            </a:r>
            <a:r>
              <a:rPr lang="ru-RU" sz="1100" i="1" dirty="0" smtClean="0"/>
              <a:t>оличество платежных поручений.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150000"/>
            </a:pPr>
            <a:endParaRPr lang="ru-RU" dirty="0" smtClean="0"/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150000"/>
            </a:pPr>
            <a:endParaRPr lang="ru-RU" dirty="0" smtClean="0"/>
          </a:p>
        </p:txBody>
      </p:sp>
      <p:sp>
        <p:nvSpPr>
          <p:cNvPr id="13" name="Подзаголовок 6"/>
          <p:cNvSpPr>
            <a:spLocks noGrp="1"/>
          </p:cNvSpPr>
          <p:nvPr>
            <p:ph type="subTitle" idx="13"/>
          </p:nvPr>
        </p:nvSpPr>
        <p:spPr>
          <a:xfrm>
            <a:off x="247940" y="1624783"/>
            <a:ext cx="3859212" cy="443198"/>
          </a:xfrm>
        </p:spPr>
        <p:txBody>
          <a:bodyPr/>
          <a:lstStyle/>
          <a:p>
            <a:r>
              <a:rPr lang="ru-RU" dirty="0"/>
              <a:t>Система дистанционного банковского </a:t>
            </a:r>
            <a:r>
              <a:rPr lang="ru-RU" dirty="0" smtClean="0"/>
              <a:t>обслуживания: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043" y="2151375"/>
            <a:ext cx="4172505" cy="15685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043" y="3729448"/>
            <a:ext cx="4172505" cy="2679823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80999" y="381000"/>
            <a:ext cx="6951956" cy="997196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A2973"/>
                </a:solidFill>
                <a:cs typeface="Arial" panose="020B0604020202020204" pitchFamily="34" charset="0"/>
              </a:rPr>
              <a:t>КАК Предоставить подтверждающие документы В БАНК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0A2973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380" y="6481549"/>
            <a:ext cx="594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900"/>
            </a:lvl1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b="1" dirty="0"/>
              <a:t>*</a:t>
            </a:r>
            <a:r>
              <a:rPr lang="ru-RU" dirty="0"/>
              <a:t> В исключительных </a:t>
            </a:r>
            <a:r>
              <a:rPr lang="ru-RU" dirty="0" smtClean="0"/>
              <a:t>случаях </a:t>
            </a:r>
            <a:r>
              <a:rPr lang="ru-RU" dirty="0"/>
              <a:t>подтверждающие документы могут быть представлены в Банк на бумажном носителе (в виде заверенных копий) в офис обслуживания счета застройщика не позднее 17-00 местного времени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5" name="Подзаголовок 6"/>
          <p:cNvSpPr txBox="1">
            <a:spLocks/>
          </p:cNvSpPr>
          <p:nvPr/>
        </p:nvSpPr>
        <p:spPr>
          <a:xfrm>
            <a:off x="4714043" y="1657343"/>
            <a:ext cx="3859212" cy="443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600" b="1" i="0" kern="1200">
                <a:solidFill>
                  <a:srgbClr val="00AAFF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bg2">
                    <a:lumMod val="50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bg2">
                    <a:lumMod val="50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Как выглядит библиотека подтверждающих документов:</a:t>
            </a: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2031633" y="3013668"/>
            <a:ext cx="291824" cy="444933"/>
          </a:xfrm>
          <a:prstGeom prst="rightArrow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rgbClr val="0A2896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2031633" y="4309069"/>
            <a:ext cx="291824" cy="444933"/>
          </a:xfrm>
          <a:prstGeom prst="rightArrow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rgbClr val="0A2896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85505" y="2151375"/>
            <a:ext cx="4253145" cy="4247317"/>
          </a:xfrm>
          <a:prstGeom prst="rect">
            <a:avLst/>
          </a:prstGeom>
          <a:ln>
            <a:solidFill>
              <a:schemeClr val="tx2"/>
            </a:solidFill>
            <a:prstDash val="sysDash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b="1" kern="0" dirty="0" smtClean="0">
              <a:solidFill>
                <a:srgbClr val="0029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b="1" kern="0" dirty="0">
              <a:solidFill>
                <a:srgbClr val="0029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b="1" kern="0" dirty="0" smtClean="0">
              <a:solidFill>
                <a:srgbClr val="0029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b="1" kern="0" dirty="0">
              <a:solidFill>
                <a:srgbClr val="0029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b="1" kern="0" dirty="0" smtClean="0">
              <a:solidFill>
                <a:srgbClr val="0029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b="1" kern="0" dirty="0">
              <a:solidFill>
                <a:srgbClr val="0029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b="1" kern="0" dirty="0" smtClean="0">
              <a:solidFill>
                <a:srgbClr val="0029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b="1" kern="0" dirty="0">
              <a:solidFill>
                <a:srgbClr val="0029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b="1" kern="0" dirty="0">
              <a:solidFill>
                <a:srgbClr val="0029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b="1" kern="0" dirty="0" smtClean="0">
              <a:solidFill>
                <a:srgbClr val="0029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b="1" kern="0" dirty="0">
              <a:solidFill>
                <a:srgbClr val="0029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b="1" kern="0" dirty="0" smtClean="0">
              <a:solidFill>
                <a:srgbClr val="0029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b="1" kern="0" dirty="0">
              <a:solidFill>
                <a:srgbClr val="0029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b="1" kern="0" dirty="0" smtClean="0">
              <a:solidFill>
                <a:srgbClr val="0029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b="1" kern="0" dirty="0">
              <a:solidFill>
                <a:srgbClr val="0029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b="1" kern="0" dirty="0" smtClean="0">
              <a:solidFill>
                <a:srgbClr val="0029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b="1" kern="0" dirty="0">
              <a:solidFill>
                <a:srgbClr val="0029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b="1" kern="0" dirty="0" smtClean="0">
              <a:solidFill>
                <a:srgbClr val="0029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b="1" kern="0" dirty="0">
              <a:solidFill>
                <a:srgbClr val="0029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b="1" kern="0" dirty="0" smtClean="0">
              <a:solidFill>
                <a:srgbClr val="0029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b="1" kern="0" dirty="0">
              <a:solidFill>
                <a:srgbClr val="0029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b="1" kern="0" dirty="0" smtClean="0">
              <a:solidFill>
                <a:srgbClr val="0029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b="1" kern="0" dirty="0">
              <a:solidFill>
                <a:srgbClr val="0029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b="1" kern="0" dirty="0" smtClean="0">
              <a:solidFill>
                <a:srgbClr val="0029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b="1" kern="0" dirty="0">
              <a:solidFill>
                <a:srgbClr val="0029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b="1" kern="0" dirty="0" smtClean="0">
              <a:solidFill>
                <a:srgbClr val="0029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b="1" kern="0" dirty="0">
              <a:solidFill>
                <a:srgbClr val="0029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b="1" kern="0" dirty="0" smtClean="0">
              <a:solidFill>
                <a:srgbClr val="0029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b="1" kern="0" dirty="0">
              <a:solidFill>
                <a:srgbClr val="0029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b="1" kern="0" dirty="0" smtClean="0">
              <a:solidFill>
                <a:srgbClr val="0029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22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99" y="381000"/>
            <a:ext cx="6632360" cy="664797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0A2973"/>
                </a:solidFill>
                <a:cs typeface="Arial" panose="020B0604020202020204" pitchFamily="34" charset="0"/>
              </a:rPr>
              <a:t>Алгоритм работы по учету авансовых платежей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80999" y="1181290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дзаголовок 6"/>
          <p:cNvSpPr txBox="1">
            <a:spLocks/>
          </p:cNvSpPr>
          <p:nvPr/>
        </p:nvSpPr>
        <p:spPr>
          <a:xfrm>
            <a:off x="381242" y="1306667"/>
            <a:ext cx="6518537" cy="221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600" b="1" i="0" kern="1200">
                <a:solidFill>
                  <a:srgbClr val="00AAFF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bg2">
                    <a:lumMod val="50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bg2">
                    <a:lumMod val="50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Практический пример</a:t>
            </a:r>
          </a:p>
        </p:txBody>
      </p:sp>
      <p:pic>
        <p:nvPicPr>
          <p:cNvPr id="53" name="Picture 2" descr="X:\Documents\My Pictures\46347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8624"/>
            <a:ext cx="1711697" cy="171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194972" y="3768212"/>
            <a:ext cx="1200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cap="all" dirty="0">
                <a:solidFill>
                  <a:srgbClr val="0A2896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rPr>
              <a:t>Застройщик</a:t>
            </a:r>
          </a:p>
        </p:txBody>
      </p:sp>
      <p:sp>
        <p:nvSpPr>
          <p:cNvPr id="55" name="Line 24"/>
          <p:cNvSpPr>
            <a:spLocks noChangeShapeType="1"/>
          </p:cNvSpPr>
          <p:nvPr/>
        </p:nvSpPr>
        <p:spPr bwMode="auto">
          <a:xfrm rot="5400000" flipH="1" flipV="1">
            <a:off x="1781866" y="2856338"/>
            <a:ext cx="0" cy="708348"/>
          </a:xfrm>
          <a:prstGeom prst="line">
            <a:avLst/>
          </a:prstGeom>
          <a:solidFill>
            <a:srgbClr val="00B0F0"/>
          </a:solidFill>
          <a:ln w="69850" cap="sq">
            <a:solidFill>
              <a:schemeClr val="accent1">
                <a:lumMod val="75000"/>
              </a:schemeClr>
            </a:solidFill>
            <a:round/>
            <a:headEnd type="none" w="med" len="med"/>
            <a:tailEnd type="triangle" w="med" len="med"/>
          </a:ln>
          <a:extLst/>
        </p:spPr>
        <p:txBody>
          <a:bodyPr wrap="none"/>
          <a:lstStyle/>
          <a:p>
            <a:endParaRPr lang="ru-RU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одзаголовок 6"/>
          <p:cNvSpPr txBox="1">
            <a:spLocks/>
          </p:cNvSpPr>
          <p:nvPr/>
        </p:nvSpPr>
        <p:spPr>
          <a:xfrm>
            <a:off x="1275292" y="2668410"/>
            <a:ext cx="1010708" cy="4570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600" b="1" i="0" kern="1200">
                <a:solidFill>
                  <a:srgbClr val="00AAFF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bg2">
                    <a:lumMod val="50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bg2">
                    <a:lumMod val="50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i="1" dirty="0" smtClean="0"/>
              <a:t>Платеж с назначением «Аванс»</a:t>
            </a:r>
            <a:endParaRPr lang="ru-RU" sz="1100" i="1" dirty="0"/>
          </a:p>
        </p:txBody>
      </p:sp>
      <p:sp>
        <p:nvSpPr>
          <p:cNvPr id="58" name="TextBox 57"/>
          <p:cNvSpPr txBox="1"/>
          <p:nvPr/>
        </p:nvSpPr>
        <p:spPr>
          <a:xfrm>
            <a:off x="2447307" y="3780282"/>
            <a:ext cx="1696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cap="all" dirty="0" smtClean="0">
                <a:solidFill>
                  <a:srgbClr val="0A2896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rPr>
              <a:t>банк</a:t>
            </a:r>
            <a:endParaRPr lang="ru-RU" sz="1100" b="1" cap="all" dirty="0">
              <a:solidFill>
                <a:srgbClr val="0A2896"/>
              </a:solidFill>
              <a:latin typeface="Frutiger Neue LT W1G Condensed Heavy" charset="0"/>
              <a:ea typeface="Frutiger Neue LT W1G Condensed Heavy" charset="0"/>
              <a:cs typeface="Frutiger Neue LT W1G Condensed Heavy" charset="0"/>
            </a:endParaRPr>
          </a:p>
        </p:txBody>
      </p:sp>
      <p:pic>
        <p:nvPicPr>
          <p:cNvPr id="59" name="Picture 3" descr="X:\Documents\My Pictures\home-bank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592" y="2530747"/>
            <a:ext cx="1318689" cy="13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Line 24"/>
          <p:cNvSpPr>
            <a:spLocks noChangeShapeType="1"/>
          </p:cNvSpPr>
          <p:nvPr/>
        </p:nvSpPr>
        <p:spPr bwMode="auto">
          <a:xfrm rot="5400000" flipH="1" flipV="1">
            <a:off x="4819650" y="2410412"/>
            <a:ext cx="0" cy="1600200"/>
          </a:xfrm>
          <a:prstGeom prst="line">
            <a:avLst/>
          </a:prstGeom>
          <a:solidFill>
            <a:srgbClr val="00B0F0"/>
          </a:solidFill>
          <a:ln w="69850" cap="sq">
            <a:solidFill>
              <a:schemeClr val="accent1">
                <a:lumMod val="75000"/>
              </a:schemeClr>
            </a:solidFill>
            <a:round/>
            <a:headEnd type="none" w="med" len="med"/>
            <a:tailEnd type="triangle" w="med" len="med"/>
          </a:ln>
          <a:extLst/>
        </p:spPr>
        <p:txBody>
          <a:bodyPr wrap="none"/>
          <a:lstStyle/>
          <a:p>
            <a:endParaRPr lang="ru-RU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одзаголовок 6"/>
          <p:cNvSpPr txBox="1">
            <a:spLocks/>
          </p:cNvSpPr>
          <p:nvPr/>
        </p:nvSpPr>
        <p:spPr>
          <a:xfrm>
            <a:off x="4019549" y="2811285"/>
            <a:ext cx="1466851" cy="3046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600" b="1" i="0" kern="1200">
                <a:solidFill>
                  <a:srgbClr val="00AAFF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bg2">
                    <a:lumMod val="50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bg2">
                    <a:lumMod val="50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i="1" dirty="0" smtClean="0"/>
              <a:t>Учет платежа как аванс</a:t>
            </a:r>
            <a:endParaRPr lang="ru-RU" sz="1100" i="1" dirty="0"/>
          </a:p>
        </p:txBody>
      </p:sp>
      <p:sp>
        <p:nvSpPr>
          <p:cNvPr id="62" name="Подзаголовок 6"/>
          <p:cNvSpPr txBox="1">
            <a:spLocks/>
          </p:cNvSpPr>
          <p:nvPr/>
        </p:nvSpPr>
        <p:spPr>
          <a:xfrm>
            <a:off x="3800475" y="3336483"/>
            <a:ext cx="2019300" cy="4570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600" b="1" i="0" kern="1200">
                <a:solidFill>
                  <a:srgbClr val="00AAFF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bg2">
                    <a:lumMod val="50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bg2">
                    <a:lumMod val="50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i="1" dirty="0" smtClean="0"/>
              <a:t>Не более 30% от стоимости строительства</a:t>
            </a:r>
            <a:endParaRPr lang="ru-RU" sz="1100" i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2323482" y="2346921"/>
            <a:ext cx="6668117" cy="1694971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Frutiger Neue LT W1G Condensed Book" charset="0"/>
              <a:ea typeface="Frutiger Neue LT W1G Condensed Book" charset="0"/>
              <a:cs typeface="Frutiger Neue LT W1G Condensed Book" charset="0"/>
            </a:endParaRPr>
          </a:p>
        </p:txBody>
      </p:sp>
      <p:sp>
        <p:nvSpPr>
          <p:cNvPr id="64" name="Улыбающееся лицо 63"/>
          <p:cNvSpPr/>
          <p:nvPr/>
        </p:nvSpPr>
        <p:spPr>
          <a:xfrm>
            <a:off x="6000102" y="2569409"/>
            <a:ext cx="473064" cy="483752"/>
          </a:xfrm>
          <a:prstGeom prst="smileyFace">
            <a:avLst>
              <a:gd name="adj" fmla="val 4653"/>
            </a:avLst>
          </a:prstGeom>
          <a:solidFill>
            <a:srgbClr val="4CD9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5" name="Улыбающееся лицо 64"/>
          <p:cNvSpPr/>
          <p:nvPr/>
        </p:nvSpPr>
        <p:spPr>
          <a:xfrm>
            <a:off x="6000750" y="3412036"/>
            <a:ext cx="472416" cy="483752"/>
          </a:xfrm>
          <a:prstGeom prst="smileyFace">
            <a:avLst>
              <a:gd name="adj" fmla="val -4653"/>
            </a:avLst>
          </a:prstGeom>
          <a:solidFill>
            <a:srgbClr val="E6263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8" name="Подзаголовок 6"/>
          <p:cNvSpPr txBox="1">
            <a:spLocks/>
          </p:cNvSpPr>
          <p:nvPr/>
        </p:nvSpPr>
        <p:spPr>
          <a:xfrm>
            <a:off x="7013359" y="2700485"/>
            <a:ext cx="1466851" cy="221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600" b="1" i="0" kern="1200">
                <a:solidFill>
                  <a:srgbClr val="00AAFF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bg2">
                    <a:lumMod val="50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bg2">
                    <a:lumMod val="50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i="1" dirty="0" smtClean="0">
                <a:solidFill>
                  <a:srgbClr val="0A2896"/>
                </a:solidFill>
              </a:rPr>
              <a:t>Исполнен</a:t>
            </a:r>
            <a:endParaRPr lang="ru-RU" i="1" dirty="0">
              <a:solidFill>
                <a:srgbClr val="0A2896"/>
              </a:solidFill>
            </a:endParaRPr>
          </a:p>
        </p:txBody>
      </p:sp>
      <p:sp>
        <p:nvSpPr>
          <p:cNvPr id="69" name="Подзаголовок 6"/>
          <p:cNvSpPr txBox="1">
            <a:spLocks/>
          </p:cNvSpPr>
          <p:nvPr/>
        </p:nvSpPr>
        <p:spPr>
          <a:xfrm>
            <a:off x="7013359" y="3473862"/>
            <a:ext cx="1466851" cy="360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600" b="1" i="0" kern="1200">
                <a:solidFill>
                  <a:srgbClr val="00AAFF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bg2">
                    <a:lumMod val="50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bg2">
                    <a:lumMod val="50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i="1" dirty="0" smtClean="0">
                <a:solidFill>
                  <a:srgbClr val="0A2896"/>
                </a:solidFill>
              </a:rPr>
              <a:t>Отказан</a:t>
            </a:r>
          </a:p>
          <a:p>
            <a:pPr algn="ctr">
              <a:spcBef>
                <a:spcPts val="0"/>
              </a:spcBef>
            </a:pPr>
            <a:r>
              <a:rPr lang="ru-RU" sz="1000" i="1" dirty="0" smtClean="0"/>
              <a:t>(превышен лимит)</a:t>
            </a:r>
            <a:endParaRPr lang="ru-RU" sz="1000" i="1" dirty="0"/>
          </a:p>
        </p:txBody>
      </p:sp>
      <p:pic>
        <p:nvPicPr>
          <p:cNvPr id="72" name="Picture 2" descr="X:\Documents\My Pictures\46347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30" y="4461731"/>
            <a:ext cx="1722652" cy="172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204497" y="6387587"/>
            <a:ext cx="1200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cap="all" dirty="0">
                <a:solidFill>
                  <a:srgbClr val="0A2896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rPr>
              <a:t>Застройщик</a:t>
            </a:r>
          </a:p>
        </p:txBody>
      </p:sp>
      <p:sp>
        <p:nvSpPr>
          <p:cNvPr id="74" name="Line 24"/>
          <p:cNvSpPr>
            <a:spLocks noChangeShapeType="1"/>
          </p:cNvSpPr>
          <p:nvPr/>
        </p:nvSpPr>
        <p:spPr bwMode="auto">
          <a:xfrm rot="5400000" flipH="1" flipV="1">
            <a:off x="1791391" y="5475713"/>
            <a:ext cx="0" cy="708348"/>
          </a:xfrm>
          <a:prstGeom prst="line">
            <a:avLst/>
          </a:prstGeom>
          <a:solidFill>
            <a:srgbClr val="00B0F0"/>
          </a:solidFill>
          <a:ln w="69850" cap="sq">
            <a:solidFill>
              <a:schemeClr val="accent1">
                <a:lumMod val="75000"/>
              </a:schemeClr>
            </a:solidFill>
            <a:round/>
            <a:headEnd type="none" w="med" len="med"/>
            <a:tailEnd type="triangle" w="med" len="med"/>
          </a:ln>
          <a:extLst/>
        </p:spPr>
        <p:txBody>
          <a:bodyPr wrap="none"/>
          <a:lstStyle/>
          <a:p>
            <a:endParaRPr lang="ru-RU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Подзаголовок 6"/>
          <p:cNvSpPr txBox="1">
            <a:spLocks/>
          </p:cNvSpPr>
          <p:nvPr/>
        </p:nvSpPr>
        <p:spPr>
          <a:xfrm>
            <a:off x="1256242" y="5287785"/>
            <a:ext cx="1010708" cy="4570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600" b="1" i="0" kern="1200">
                <a:solidFill>
                  <a:srgbClr val="00AAFF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bg2">
                    <a:lumMod val="50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bg2">
                    <a:lumMod val="50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i="1" dirty="0" smtClean="0"/>
              <a:t>Акт выполненных работ</a:t>
            </a:r>
            <a:endParaRPr lang="ru-RU" sz="1100" i="1" dirty="0"/>
          </a:p>
        </p:txBody>
      </p:sp>
      <p:sp>
        <p:nvSpPr>
          <p:cNvPr id="76" name="TextBox 75"/>
          <p:cNvSpPr txBox="1"/>
          <p:nvPr/>
        </p:nvSpPr>
        <p:spPr>
          <a:xfrm>
            <a:off x="2599707" y="6399657"/>
            <a:ext cx="1696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cap="all" dirty="0" smtClean="0">
                <a:solidFill>
                  <a:srgbClr val="0A2896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rPr>
              <a:t>банк</a:t>
            </a:r>
            <a:endParaRPr lang="ru-RU" sz="1100" b="1" cap="all" dirty="0">
              <a:solidFill>
                <a:srgbClr val="0A2896"/>
              </a:solidFill>
              <a:latin typeface="Frutiger Neue LT W1G Condensed Heavy" charset="0"/>
              <a:ea typeface="Frutiger Neue LT W1G Condensed Heavy" charset="0"/>
              <a:cs typeface="Frutiger Neue LT W1G Condensed Heavy" charset="0"/>
            </a:endParaRPr>
          </a:p>
        </p:txBody>
      </p:sp>
      <p:pic>
        <p:nvPicPr>
          <p:cNvPr id="77" name="Picture 3" descr="X:\Documents\My Pictures\home-bank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992" y="5150122"/>
            <a:ext cx="1318689" cy="13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Line 24"/>
          <p:cNvSpPr>
            <a:spLocks noChangeShapeType="1"/>
          </p:cNvSpPr>
          <p:nvPr/>
        </p:nvSpPr>
        <p:spPr bwMode="auto">
          <a:xfrm rot="5400000" flipH="1" flipV="1">
            <a:off x="4972050" y="5029787"/>
            <a:ext cx="0" cy="1600200"/>
          </a:xfrm>
          <a:prstGeom prst="line">
            <a:avLst/>
          </a:prstGeom>
          <a:solidFill>
            <a:srgbClr val="00B0F0"/>
          </a:solidFill>
          <a:ln w="69850" cap="sq">
            <a:solidFill>
              <a:schemeClr val="accent1">
                <a:lumMod val="75000"/>
              </a:schemeClr>
            </a:solidFill>
            <a:round/>
            <a:headEnd type="none" w="med" len="med"/>
            <a:tailEnd type="triangle" w="med" len="med"/>
          </a:ln>
          <a:extLst/>
        </p:spPr>
        <p:txBody>
          <a:bodyPr wrap="none"/>
          <a:lstStyle/>
          <a:p>
            <a:endParaRPr lang="ru-RU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323482" y="4966296"/>
            <a:ext cx="6668117" cy="1694971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Frutiger Neue LT W1G Condensed Book" charset="0"/>
              <a:ea typeface="Frutiger Neue LT W1G Condensed Book" charset="0"/>
              <a:cs typeface="Frutiger Neue LT W1G Condensed Book" charset="0"/>
            </a:endParaRPr>
          </a:p>
        </p:txBody>
      </p:sp>
      <p:sp>
        <p:nvSpPr>
          <p:cNvPr id="84" name="Подзаголовок 6"/>
          <p:cNvSpPr txBox="1">
            <a:spLocks/>
          </p:cNvSpPr>
          <p:nvPr/>
        </p:nvSpPr>
        <p:spPr>
          <a:xfrm>
            <a:off x="6084558" y="5287785"/>
            <a:ext cx="2243576" cy="443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600" b="1" i="0" kern="1200">
                <a:solidFill>
                  <a:srgbClr val="00AAFF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bg2">
                    <a:lumMod val="50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bg2">
                    <a:lumMod val="50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i="1" dirty="0">
                <a:solidFill>
                  <a:srgbClr val="0A2896"/>
                </a:solidFill>
              </a:rPr>
              <a:t>Снятие признака «аванс» с платежа</a:t>
            </a:r>
          </a:p>
        </p:txBody>
      </p:sp>
      <p:sp>
        <p:nvSpPr>
          <p:cNvPr id="85" name="Подзаголовок 6"/>
          <p:cNvSpPr txBox="1">
            <a:spLocks/>
          </p:cNvSpPr>
          <p:nvPr/>
        </p:nvSpPr>
        <p:spPr>
          <a:xfrm>
            <a:off x="6084558" y="6013325"/>
            <a:ext cx="2395652" cy="443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600" b="1" i="0" kern="1200">
                <a:solidFill>
                  <a:srgbClr val="00AAFF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bg2">
                    <a:lumMod val="50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bg2">
                    <a:lumMod val="50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i="1" dirty="0">
                <a:solidFill>
                  <a:srgbClr val="0A2896"/>
                </a:solidFill>
              </a:rPr>
              <a:t>Снижение суммы учтенных </a:t>
            </a:r>
            <a:r>
              <a:rPr lang="ru-RU" i="1" dirty="0" smtClean="0">
                <a:solidFill>
                  <a:srgbClr val="0A2896"/>
                </a:solidFill>
              </a:rPr>
              <a:t>авансов</a:t>
            </a:r>
            <a:endParaRPr lang="ru-RU" i="1" dirty="0">
              <a:solidFill>
                <a:srgbClr val="0A2896"/>
              </a:solidFill>
            </a:endParaRPr>
          </a:p>
        </p:txBody>
      </p:sp>
      <p:sp>
        <p:nvSpPr>
          <p:cNvPr id="86" name="Объект 7"/>
          <p:cNvSpPr>
            <a:spLocks noGrp="1"/>
          </p:cNvSpPr>
          <p:nvPr>
            <p:ph idx="1"/>
          </p:nvPr>
        </p:nvSpPr>
        <p:spPr>
          <a:xfrm>
            <a:off x="7282384" y="1752600"/>
            <a:ext cx="1526959" cy="501400"/>
          </a:xfrm>
          <a:solidFill>
            <a:schemeClr val="bg1">
              <a:lumMod val="9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Шаг 1</a:t>
            </a:r>
            <a:endParaRPr lang="ru-RU" sz="2000" b="1" u="sng" dirty="0">
              <a:solidFill>
                <a:schemeClr val="tx1">
                  <a:lumMod val="85000"/>
                  <a:lumOff val="15000"/>
                </a:schemeClr>
              </a:solidFill>
              <a:latin typeface="Frutiger Neue LT W1G Condensed Book" charset="0"/>
              <a:ea typeface="Frutiger Neue LT W1G Condensed Book" charset="0"/>
              <a:cs typeface="Frutiger Neue LT W1G Condensed Book" charset="0"/>
            </a:endParaRPr>
          </a:p>
        </p:txBody>
      </p:sp>
      <p:sp>
        <p:nvSpPr>
          <p:cNvPr id="87" name="Объект 7"/>
          <p:cNvSpPr>
            <a:spLocks noGrp="1"/>
          </p:cNvSpPr>
          <p:nvPr>
            <p:ph idx="1"/>
          </p:nvPr>
        </p:nvSpPr>
        <p:spPr>
          <a:xfrm>
            <a:off x="7301434" y="4391025"/>
            <a:ext cx="1526959" cy="501400"/>
          </a:xfrm>
          <a:solidFill>
            <a:schemeClr val="bg1">
              <a:lumMod val="9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Шаг 2</a:t>
            </a:r>
            <a:endParaRPr lang="ru-RU" sz="2000" b="1" u="sng" dirty="0">
              <a:solidFill>
                <a:schemeClr val="tx1">
                  <a:lumMod val="85000"/>
                  <a:lumOff val="15000"/>
                </a:schemeClr>
              </a:solidFill>
              <a:latin typeface="Frutiger Neue LT W1G Condensed Book" charset="0"/>
              <a:ea typeface="Frutiger Neue LT W1G Condensed Book" charset="0"/>
              <a:cs typeface="Frutiger Neue LT W1G Condensed Book" charset="0"/>
            </a:endParaRPr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 flipV="1">
            <a:off x="0" y="4267200"/>
            <a:ext cx="9144000" cy="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071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t>7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80999" y="1200340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084124"/>
              </p:ext>
            </p:extLst>
          </p:nvPr>
        </p:nvGraphicFramePr>
        <p:xfrm>
          <a:off x="361950" y="1789765"/>
          <a:ext cx="7743825" cy="3944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1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414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effectLst/>
                        </a:rPr>
                        <a:t>Наименование услуги</a:t>
                      </a:r>
                      <a:endParaRPr lang="ru-RU" sz="1400" b="1" i="0" kern="1200" dirty="0">
                        <a:solidFill>
                          <a:schemeClr val="bg1"/>
                        </a:solidFill>
                        <a:effectLst/>
                        <a:latin typeface="Frutiger Neue LT W1G Condensed Book" charset="0"/>
                        <a:ea typeface="Frutiger Neue LT W1G Condensed Book" charset="0"/>
                        <a:cs typeface="Frutiger Neue LT W1G Condensed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effectLst/>
                        </a:rPr>
                        <a:t>Стандартные тарифы</a:t>
                      </a:r>
                      <a:endParaRPr lang="ru-RU" sz="1400" b="1" i="0" kern="1200" dirty="0">
                        <a:solidFill>
                          <a:schemeClr val="bg1"/>
                        </a:solidFill>
                        <a:effectLst/>
                        <a:latin typeface="Frutiger Neue LT W1G Condensed Book" charset="0"/>
                        <a:ea typeface="Frutiger Neue LT W1G Condensed Book" charset="0"/>
                        <a:cs typeface="Frutiger Neue LT W1G Condensed Book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8343">
                <a:tc>
                  <a:txBody>
                    <a:bodyPr/>
                    <a:lstStyle/>
                    <a:p>
                      <a:pPr algn="l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Открытие расчетного счета Застройщика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4 500 руб.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94360">
                <a:tc>
                  <a:txBody>
                    <a:bodyPr/>
                    <a:lstStyle/>
                    <a:p>
                      <a:pPr algn="l"/>
                      <a:r>
                        <a:rPr lang="ru-RU" sz="1100" b="1" kern="1200" dirty="0"/>
                        <a:t>Обслуживание расчетного </a:t>
                      </a:r>
                      <a:r>
                        <a:rPr lang="ru-RU" sz="1100" b="1" kern="1200" dirty="0" smtClean="0"/>
                        <a:t>счета</a:t>
                      </a:r>
                      <a:endParaRPr lang="ru-RU" sz="1100" b="1" i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Frutiger Neue LT W1G Condensed Book" charset="0"/>
                        <a:ea typeface="Frutiger Neue LT W1G Condensed Book" charset="0"/>
                        <a:cs typeface="Frutiger Neue LT W1G Condensed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</a:rPr>
                        <a:t>000 руб.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</a:rPr>
                        <a:t>Ежемесячно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ru-RU" sz="1100" b="0" i="0" kern="1200" dirty="0">
                        <a:solidFill>
                          <a:schemeClr val="tx1"/>
                        </a:solidFill>
                        <a:latin typeface="Frutiger Neue LT W1G Condensed Book" charset="0"/>
                        <a:ea typeface="Frutiger Neue LT W1G Condensed Book" charset="0"/>
                        <a:cs typeface="Frutiger Neue LT W1G Condensed Book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/>
                        <a:t>Подключение</a:t>
                      </a:r>
                      <a:r>
                        <a:rPr lang="ru-RU" sz="1100" b="1" kern="1200" baseline="0" dirty="0"/>
                        <a:t> </a:t>
                      </a:r>
                      <a:r>
                        <a:rPr lang="ru-RU" sz="1100" b="1" kern="1200" dirty="0"/>
                        <a:t>к сервису ДБО «Интернет-Клиент»</a:t>
                      </a:r>
                      <a:endParaRPr lang="ru-RU" sz="1100" b="1" i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Frutiger Neue LT W1G Condensed Book" charset="0"/>
                        <a:ea typeface="Frutiger Neue LT W1G Condensed Book" charset="0"/>
                        <a:cs typeface="Frutiger Neue LT W1G Condensed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/>
                        <a:t>1 000 руб.</a:t>
                      </a:r>
                      <a:endParaRPr lang="ru-RU" sz="1100" b="0" i="0" kern="1200" dirty="0">
                        <a:solidFill>
                          <a:schemeClr val="tx1"/>
                        </a:solidFill>
                        <a:latin typeface="Frutiger Neue LT W1G Condensed Book" charset="0"/>
                        <a:ea typeface="Frutiger Neue LT W1G Condensed Book" charset="0"/>
                        <a:cs typeface="Frutiger Neue LT W1G Condensed Book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l"/>
                      <a:r>
                        <a:rPr lang="ru-RU" sz="1100" b="1" kern="1200" baseline="0" dirty="0"/>
                        <a:t>Формирование и запись ключа электронной подписи на </a:t>
                      </a:r>
                      <a:r>
                        <a:rPr lang="en-US" sz="1100" b="1" kern="1200" baseline="0" dirty="0"/>
                        <a:t>USB </a:t>
                      </a:r>
                      <a:r>
                        <a:rPr lang="ru-RU" sz="1100" b="1" kern="1200" baseline="0" dirty="0"/>
                        <a:t>носитель</a:t>
                      </a:r>
                      <a:endParaRPr lang="ru-RU" sz="1100" b="1" i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Frutiger Neue LT W1G Condensed Book" charset="0"/>
                        <a:ea typeface="Frutiger Neue LT W1G Condensed Book" charset="0"/>
                        <a:cs typeface="Frutiger Neue LT W1G Condensed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/>
                        <a:t>1 </a:t>
                      </a:r>
                      <a:r>
                        <a:rPr lang="ru-RU" sz="1100" kern="1200" dirty="0" smtClean="0"/>
                        <a:t>000 / 350 </a:t>
                      </a:r>
                      <a:r>
                        <a:rPr lang="ru-RU" sz="1100" kern="1200" dirty="0"/>
                        <a:t>руб</a:t>
                      </a:r>
                      <a:r>
                        <a:rPr lang="ru-RU" sz="1100" kern="1200" dirty="0" smtClean="0"/>
                        <a:t>. *</a:t>
                      </a:r>
                      <a:r>
                        <a:rPr lang="en-US" sz="1100" kern="1200" dirty="0" smtClean="0"/>
                        <a:t>*</a:t>
                      </a:r>
                      <a:endParaRPr lang="ru-RU" sz="1100" b="0" i="0" kern="1200" dirty="0">
                        <a:solidFill>
                          <a:schemeClr val="tx1"/>
                        </a:solidFill>
                        <a:latin typeface="Frutiger Neue LT W1G Condensed Book" charset="0"/>
                        <a:ea typeface="Frutiger Neue LT W1G Condensed Book" charset="0"/>
                        <a:cs typeface="Frutiger Neue LT W1G Condensed Book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l"/>
                      <a:r>
                        <a:rPr lang="ru-RU" sz="1100" b="1" kern="1200" dirty="0"/>
                        <a:t>Обслуживание сервиса ДБО «Интернет-Клиент»</a:t>
                      </a:r>
                      <a:endParaRPr lang="ru-RU" sz="1100" b="1" i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Frutiger Neue LT W1G Condensed Book" charset="0"/>
                        <a:ea typeface="Frutiger Neue LT W1G Condensed Book" charset="0"/>
                        <a:cs typeface="Frutiger Neue LT W1G Condensed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/>
                        <a:t>1 300 руб. ежемесячно</a:t>
                      </a:r>
                      <a:endParaRPr lang="ru-RU" sz="1100" b="0" i="0" kern="1200" dirty="0">
                        <a:solidFill>
                          <a:schemeClr val="tx1"/>
                        </a:solidFill>
                        <a:latin typeface="Frutiger Neue LT W1G Condensed Book" charset="0"/>
                        <a:ea typeface="Frutiger Neue LT W1G Condensed Book" charset="0"/>
                        <a:cs typeface="Frutiger Neue LT W1G Condensed Book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l"/>
                      <a:r>
                        <a:rPr lang="ru-RU" sz="1100" b="1" kern="1200" dirty="0"/>
                        <a:t>Перевод денежных средств со специального счета застройщика в валюте РФ</a:t>
                      </a:r>
                    </a:p>
                    <a:p>
                      <a:pPr algn="l"/>
                      <a:r>
                        <a:rPr lang="ru-RU" sz="1100" b="1" kern="1200" dirty="0"/>
                        <a:t>(банковское сопровождение)</a:t>
                      </a:r>
                      <a:endParaRPr lang="ru-RU" sz="1100" b="1" i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Frutiger Neue LT W1G Condensed Book" charset="0"/>
                        <a:ea typeface="Frutiger Neue LT W1G Condensed Book" charset="0"/>
                        <a:cs typeface="Frutiger Neue LT W1G Condensed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</a:rPr>
                        <a:t>По соглашению</a:t>
                      </a:r>
                      <a:endParaRPr lang="ru-RU" sz="1100" b="1" i="0" kern="1200" dirty="0">
                        <a:solidFill>
                          <a:schemeClr val="tx1"/>
                        </a:solidFill>
                        <a:latin typeface="Frutiger Neue LT W1G Condensed Book" charset="0"/>
                        <a:ea typeface="Frutiger Neue LT W1G Condensed Book" charset="0"/>
                        <a:cs typeface="Frutiger Neue LT W1G Condensed Book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80999" y="533400"/>
            <a:ext cx="7289308" cy="332399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A2973"/>
                </a:solidFill>
                <a:cs typeface="Arial" panose="020B0604020202020204" pitchFamily="34" charset="0"/>
              </a:rPr>
              <a:t>СТОИМОСТЬ БАНКОВСКИХ УСЛУГ</a:t>
            </a:r>
            <a:endParaRPr lang="ru-RU" dirty="0">
              <a:solidFill>
                <a:srgbClr val="0A2973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379" y="6310099"/>
            <a:ext cx="804409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900"/>
            </a:lvl1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dirty="0" smtClean="0"/>
              <a:t>*</a:t>
            </a:r>
            <a:r>
              <a:rPr lang="en-US" dirty="0" smtClean="0"/>
              <a:t> </a:t>
            </a:r>
            <a:r>
              <a:rPr lang="ru-RU" dirty="0" smtClean="0"/>
              <a:t>При подключении к системе ДБО</a:t>
            </a:r>
            <a:endParaRPr lang="en-US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**</a:t>
            </a:r>
            <a:r>
              <a:rPr lang="ru-RU" dirty="0" smtClean="0"/>
              <a:t> С записью / без записи на ключевой носитель Банком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04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142044" y="1804521"/>
            <a:ext cx="2744032" cy="4957762"/>
          </a:xfrm>
        </p:spPr>
        <p:txBody>
          <a:bodyPr>
            <a:norm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ru-RU" altLang="ru-RU" sz="1800" b="1" dirty="0" smtClean="0">
                <a:latin typeface="VTB Group Cond Light"/>
                <a:ea typeface="VTB Group Cond Light"/>
                <a:cs typeface="VTB Group Cond Light"/>
              </a:rPr>
              <a:t>   Надежность</a:t>
            </a:r>
            <a:endParaRPr lang="ru-RU" altLang="ru-RU" sz="1800" b="1" dirty="0">
              <a:latin typeface="VTB Group Cond Light"/>
              <a:ea typeface="VTB Group Cond Light"/>
              <a:cs typeface="VTB Group Cond Light"/>
            </a:endParaRPr>
          </a:p>
          <a:p>
            <a:pPr marL="0" indent="0">
              <a:buFont typeface="Arial" pitchFamily="34" charset="0"/>
              <a:buNone/>
            </a:pPr>
            <a:endParaRPr lang="ru-RU" altLang="ru-RU" dirty="0">
              <a:latin typeface="VTB Group Cond Light"/>
              <a:ea typeface="VTB Group Cond Light"/>
              <a:cs typeface="VTB Group Cond Light"/>
            </a:endParaRPr>
          </a:p>
          <a:p>
            <a:pPr>
              <a:buSzPct val="150000"/>
              <a:buFont typeface="Wingdings" panose="05000000000000000000" pitchFamily="2" charset="2"/>
              <a:buChar char="ü"/>
            </a:pPr>
            <a:r>
              <a:rPr lang="ru-RU" altLang="ru-RU" b="1" dirty="0">
                <a:latin typeface="VTB Group Cond Light"/>
                <a:ea typeface="VTB Group Cond Light"/>
                <a:cs typeface="VTB Group Cond Light"/>
              </a:rPr>
              <a:t>Банк ВТБ (ПАО) один из 25 уполномоченных</a:t>
            </a:r>
            <a:r>
              <a:rPr lang="ru-RU" altLang="ru-RU" dirty="0">
                <a:latin typeface="VTB Group Cond Light"/>
                <a:ea typeface="VTB Group Cond Light"/>
                <a:cs typeface="VTB Group Cond Light"/>
              </a:rPr>
              <a:t> </a:t>
            </a:r>
            <a:r>
              <a:rPr lang="ru-RU" altLang="ru-RU" b="1" dirty="0">
                <a:latin typeface="VTB Group Cond Light"/>
                <a:ea typeface="VTB Group Cond Light"/>
                <a:cs typeface="VTB Group Cond Light"/>
              </a:rPr>
              <a:t>банков</a:t>
            </a:r>
            <a:r>
              <a:rPr lang="ru-RU" altLang="ru-RU" dirty="0">
                <a:latin typeface="VTB Group Cond Light"/>
                <a:ea typeface="VTB Group Cond Light"/>
                <a:cs typeface="VTB Group Cond Light"/>
              </a:rPr>
              <a:t> на контроль застройщиков по 214-ФЗ</a:t>
            </a:r>
          </a:p>
          <a:p>
            <a:pPr marL="0" indent="0">
              <a:buSzPct val="150000"/>
              <a:buNone/>
            </a:pPr>
            <a:endParaRPr lang="ru-RU" altLang="ru-RU" dirty="0">
              <a:latin typeface="VTB Group Cond Light"/>
              <a:ea typeface="VTB Group Cond Light"/>
              <a:cs typeface="VTB Group Cond Light"/>
            </a:endParaRPr>
          </a:p>
          <a:p>
            <a:pPr>
              <a:buSzPct val="150000"/>
              <a:buFont typeface="Wingdings" panose="05000000000000000000" pitchFamily="2" charset="2"/>
              <a:buChar char="ü"/>
            </a:pPr>
            <a:r>
              <a:rPr lang="ru-RU" altLang="ru-RU" b="1" dirty="0">
                <a:latin typeface="VTB Group Cond Light"/>
                <a:ea typeface="VTB Group Cond Light"/>
                <a:cs typeface="VTB Group Cond Light"/>
              </a:rPr>
              <a:t>ВТБ</a:t>
            </a:r>
            <a:r>
              <a:rPr lang="ru-RU" altLang="ru-RU" dirty="0">
                <a:latin typeface="VTB Group Cond Light"/>
                <a:ea typeface="VTB Group Cond Light"/>
                <a:cs typeface="VTB Group Cond Light"/>
              </a:rPr>
              <a:t> </a:t>
            </a:r>
            <a:r>
              <a:rPr lang="ru-RU" altLang="ru-RU" b="1" dirty="0">
                <a:latin typeface="VTB Group Cond Light"/>
                <a:ea typeface="VTB Group Cond Light"/>
                <a:cs typeface="VTB Group Cond Light"/>
              </a:rPr>
              <a:t>один из крупнейших российских банков</a:t>
            </a:r>
            <a:r>
              <a:rPr lang="ru-RU" altLang="ru-RU" dirty="0">
                <a:latin typeface="VTB Group Cond Light"/>
                <a:ea typeface="VTB Group Cond Light"/>
                <a:cs typeface="VTB Group Cond Light"/>
              </a:rPr>
              <a:t> по размеру собственного капитала и активов</a:t>
            </a:r>
          </a:p>
          <a:p>
            <a:pPr>
              <a:buSzPct val="150000"/>
              <a:buFont typeface="Wingdings" panose="05000000000000000000" pitchFamily="2" charset="2"/>
              <a:buChar char="ü"/>
            </a:pPr>
            <a:endParaRPr lang="ru-RU" altLang="ru-RU" dirty="0">
              <a:latin typeface="VTB Group Cond Light"/>
              <a:ea typeface="VTB Group Cond Light"/>
              <a:cs typeface="VTB Group Cond Light"/>
            </a:endParaRPr>
          </a:p>
          <a:p>
            <a:pPr>
              <a:buSzPct val="150000"/>
              <a:buFont typeface="Wingdings" panose="05000000000000000000" pitchFamily="2" charset="2"/>
              <a:buChar char="ü"/>
            </a:pPr>
            <a:r>
              <a:rPr lang="ru-RU" altLang="ru-RU" b="1" dirty="0">
                <a:latin typeface="VTB Group Cond Light"/>
                <a:ea typeface="VTB Group Cond Light"/>
                <a:cs typeface="VTB Group Cond Light"/>
              </a:rPr>
              <a:t>Многолетний опыт банковского сопровождения</a:t>
            </a:r>
          </a:p>
          <a:p>
            <a:pPr marL="0" indent="0">
              <a:buSzPct val="150000"/>
              <a:buNone/>
            </a:pPr>
            <a:endParaRPr lang="ru-RU" altLang="ru-RU" dirty="0">
              <a:latin typeface="VTB Group Cond Light"/>
              <a:ea typeface="VTB Group Cond Light"/>
              <a:cs typeface="VTB Group Cond Light"/>
            </a:endParaRPr>
          </a:p>
          <a:p>
            <a:pPr>
              <a:buSzPct val="150000"/>
              <a:buFont typeface="Wingdings" panose="05000000000000000000" pitchFamily="2" charset="2"/>
              <a:buChar char="ü"/>
            </a:pPr>
            <a:r>
              <a:rPr lang="ru-RU" altLang="ru-RU" b="1" dirty="0">
                <a:latin typeface="VTB Group Cond Light"/>
                <a:ea typeface="VTB Group Cond Light"/>
                <a:cs typeface="VTB Group Cond Light"/>
              </a:rPr>
              <a:t>Наличие положительных рейтингов от:</a:t>
            </a:r>
          </a:p>
          <a:p>
            <a:pPr lvl="1"/>
            <a:r>
              <a:rPr lang="en-US" altLang="ru-RU" b="1" dirty="0">
                <a:latin typeface="VTB Group Cond Light"/>
                <a:ea typeface="VTB Group Cond Light"/>
                <a:cs typeface="VTB Group Cond Light"/>
              </a:rPr>
              <a:t>Moody`s Investors Service </a:t>
            </a:r>
          </a:p>
          <a:p>
            <a:pPr marL="457200" lvl="1" indent="0">
              <a:buNone/>
            </a:pPr>
            <a:r>
              <a:rPr lang="en-US" altLang="ru-RU" dirty="0">
                <a:latin typeface="VTB Group Cond Light"/>
                <a:ea typeface="VTB Group Cond Light"/>
                <a:cs typeface="VTB Group Cond Light"/>
              </a:rPr>
              <a:t>Ba1 (</a:t>
            </a:r>
            <a:r>
              <a:rPr lang="ru-RU" altLang="ru-RU" dirty="0">
                <a:latin typeface="VTB Group Cond Light"/>
                <a:ea typeface="VTB Group Cond Light"/>
                <a:cs typeface="VTB Group Cond Light"/>
              </a:rPr>
              <a:t>Позитивный)</a:t>
            </a:r>
          </a:p>
          <a:p>
            <a:pPr lvl="1"/>
            <a:r>
              <a:rPr lang="en-US" altLang="ru-RU" b="1" dirty="0">
                <a:latin typeface="VTB Group Cond Light"/>
                <a:ea typeface="VTB Group Cond Light"/>
                <a:cs typeface="VTB Group Cond Light"/>
              </a:rPr>
              <a:t>S&amp;P Global Ratings </a:t>
            </a:r>
            <a:endParaRPr lang="ru-RU" altLang="ru-RU" b="1" dirty="0">
              <a:latin typeface="VTB Group Cond Light"/>
              <a:ea typeface="VTB Group Cond Light"/>
              <a:cs typeface="VTB Group Cond Light"/>
            </a:endParaRPr>
          </a:p>
          <a:p>
            <a:pPr marL="457200" lvl="1" indent="0">
              <a:buNone/>
            </a:pPr>
            <a:r>
              <a:rPr lang="en-US" altLang="ru-RU" b="1" dirty="0">
                <a:latin typeface="VTB Group Cond Light"/>
                <a:ea typeface="VTB Group Cond Light"/>
                <a:cs typeface="VTB Group Cond Light"/>
              </a:rPr>
              <a:t> </a:t>
            </a:r>
            <a:r>
              <a:rPr lang="en-US" altLang="ru-RU" dirty="0">
                <a:latin typeface="VTB Group Cond Light"/>
                <a:ea typeface="VTB Group Cond Light"/>
                <a:cs typeface="VTB Group Cond Light"/>
              </a:rPr>
              <a:t>BBB- </a:t>
            </a:r>
            <a:r>
              <a:rPr lang="ru-RU" altLang="ru-RU" dirty="0">
                <a:latin typeface="VTB Group Cond Light"/>
                <a:ea typeface="VTB Group Cond Light"/>
                <a:cs typeface="VTB Group Cond Light"/>
              </a:rPr>
              <a:t>(Стабильный)</a:t>
            </a:r>
          </a:p>
          <a:p>
            <a:pPr lvl="1"/>
            <a:r>
              <a:rPr lang="ru-RU" altLang="ru-RU" b="1" dirty="0">
                <a:latin typeface="VTB Group Cond Light"/>
                <a:ea typeface="VTB Group Cond Light"/>
                <a:cs typeface="VTB Group Cond Light"/>
              </a:rPr>
              <a:t>Эксперт РА</a:t>
            </a:r>
          </a:p>
          <a:p>
            <a:pPr marL="457200" lvl="1" indent="0">
              <a:buNone/>
            </a:pPr>
            <a:r>
              <a:rPr lang="ru-RU" altLang="ru-RU" b="1" dirty="0">
                <a:latin typeface="VTB Group Cond Light"/>
                <a:ea typeface="VTB Group Cond Light"/>
                <a:cs typeface="VTB Group Cond Light"/>
              </a:rPr>
              <a:t> </a:t>
            </a:r>
            <a:r>
              <a:rPr lang="en-US" altLang="ru-RU" dirty="0" err="1">
                <a:latin typeface="VTB Group Cond Light"/>
                <a:ea typeface="VTB Group Cond Light"/>
                <a:cs typeface="VTB Group Cond Light"/>
              </a:rPr>
              <a:t>ruAA</a:t>
            </a:r>
            <a:r>
              <a:rPr lang="ru-RU" altLang="ru-RU" dirty="0">
                <a:latin typeface="VTB Group Cond Light"/>
                <a:ea typeface="VTB Group Cond Light"/>
                <a:cs typeface="VTB Group Cond Light"/>
              </a:rPr>
              <a:t>А (Стабильный)</a:t>
            </a:r>
            <a:endParaRPr lang="en-US" altLang="ru-RU" dirty="0">
              <a:latin typeface="VTB Group Cond Light"/>
              <a:ea typeface="VTB Group Cond Light"/>
              <a:cs typeface="VTB Group Cond Light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79413" y="1200150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80999" y="381000"/>
            <a:ext cx="6951956" cy="664797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0A2973"/>
                </a:solidFill>
                <a:cs typeface="Arial" panose="020B0604020202020204" pitchFamily="34" charset="0"/>
              </a:rPr>
              <a:t>преимущества </a:t>
            </a:r>
            <a:r>
              <a:rPr lang="ru-RU" dirty="0" err="1">
                <a:solidFill>
                  <a:srgbClr val="0A2973"/>
                </a:solidFill>
                <a:cs typeface="Arial" panose="020B0604020202020204" pitchFamily="34" charset="0"/>
              </a:rPr>
              <a:t>втб</a:t>
            </a:r>
            <a:r>
              <a:rPr lang="ru-RU" dirty="0">
                <a:solidFill>
                  <a:srgbClr val="0A2973"/>
                </a:solidFill>
                <a:cs typeface="Arial" panose="020B0604020202020204" pitchFamily="34" charset="0"/>
              </a:rPr>
              <a:t> по работе с застройщиками в рамках № 214-фз</a:t>
            </a: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3222714" y="1822277"/>
            <a:ext cx="2744032" cy="5082054"/>
          </a:xfrm>
        </p:spPr>
        <p:txBody>
          <a:bodyPr>
            <a:norm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ru-RU" altLang="ru-RU" sz="1800" b="1" dirty="0">
                <a:latin typeface="VTB Group Cond Light"/>
                <a:ea typeface="VTB Group Cond Light"/>
                <a:cs typeface="VTB Group Cond Light"/>
              </a:rPr>
              <a:t>Сервис</a:t>
            </a:r>
          </a:p>
          <a:p>
            <a:pPr marL="0" indent="0">
              <a:buFont typeface="Arial" pitchFamily="34" charset="0"/>
              <a:buNone/>
            </a:pPr>
            <a:endParaRPr lang="ru-RU" altLang="ru-RU" dirty="0">
              <a:latin typeface="VTB Group Cond Light"/>
              <a:ea typeface="VTB Group Cond Light"/>
              <a:cs typeface="VTB Group Cond Light"/>
            </a:endParaRPr>
          </a:p>
          <a:p>
            <a:pPr>
              <a:buSzPct val="150000"/>
              <a:buFont typeface="Wingdings" panose="05000000000000000000" pitchFamily="2" charset="2"/>
              <a:buChar char="ü"/>
            </a:pPr>
            <a:r>
              <a:rPr lang="ru-RU" altLang="ru-RU" b="1" dirty="0">
                <a:latin typeface="VTB Group Cond Light"/>
                <a:ea typeface="VTB Group Cond Light"/>
                <a:cs typeface="VTB Group Cond Light"/>
              </a:rPr>
              <a:t>Персональный клиентский и продуктовый менеджер</a:t>
            </a:r>
          </a:p>
          <a:p>
            <a:pPr marL="0" indent="0">
              <a:buSzPct val="150000"/>
              <a:buNone/>
            </a:pPr>
            <a:endParaRPr lang="ru-RU" altLang="ru-RU" b="1" dirty="0">
              <a:latin typeface="VTB Group Cond Light"/>
              <a:ea typeface="VTB Group Cond Light"/>
              <a:cs typeface="VTB Group Cond Light"/>
            </a:endParaRPr>
          </a:p>
          <a:p>
            <a:pPr>
              <a:buSzPct val="150000"/>
              <a:buFont typeface="Wingdings" panose="05000000000000000000" pitchFamily="2" charset="2"/>
              <a:buChar char="ü"/>
            </a:pPr>
            <a:r>
              <a:rPr lang="ru-RU" altLang="ru-RU" b="1" dirty="0">
                <a:latin typeface="VTB Group Cond Light"/>
                <a:ea typeface="VTB Group Cond Light"/>
                <a:cs typeface="VTB Group Cond Light"/>
              </a:rPr>
              <a:t>Служба сопровождения клиентов </a:t>
            </a:r>
            <a:r>
              <a:rPr lang="ru-RU" altLang="ru-RU" dirty="0" smtClean="0">
                <a:latin typeface="VTB Group Cond Light"/>
                <a:ea typeface="VTB Group Cond Light"/>
                <a:cs typeface="VTB Group Cond Light"/>
              </a:rPr>
              <a:t>– индивидуальное консультирование </a:t>
            </a:r>
            <a:r>
              <a:rPr lang="ru-RU" altLang="ru-RU" dirty="0">
                <a:latin typeface="VTB Group Cond Light"/>
                <a:ea typeface="VTB Group Cond Light"/>
                <a:cs typeface="VTB Group Cond Light"/>
              </a:rPr>
              <a:t>в период процесса реализации проекта</a:t>
            </a:r>
          </a:p>
          <a:p>
            <a:pPr marL="0" indent="0">
              <a:buSzPct val="150000"/>
              <a:buNone/>
            </a:pPr>
            <a:endParaRPr lang="ru-RU" altLang="ru-RU" b="1" dirty="0">
              <a:latin typeface="VTB Group Cond Light"/>
              <a:ea typeface="VTB Group Cond Light"/>
              <a:cs typeface="VTB Group Cond Light"/>
            </a:endParaRPr>
          </a:p>
          <a:p>
            <a:pPr>
              <a:buSzPct val="150000"/>
              <a:buFont typeface="Wingdings" panose="05000000000000000000" pitchFamily="2" charset="2"/>
              <a:buChar char="ü"/>
            </a:pPr>
            <a:r>
              <a:rPr lang="ru-RU" altLang="ru-RU" b="1" dirty="0">
                <a:latin typeface="VTB Group Cond Light"/>
                <a:ea typeface="VTB Group Cond Light"/>
                <a:cs typeface="VTB Group Cond Light"/>
              </a:rPr>
              <a:t>Центр клиентской поддержки</a:t>
            </a:r>
            <a:r>
              <a:rPr lang="en-US" altLang="ru-RU" dirty="0">
                <a:latin typeface="VTB Group Cond Light"/>
                <a:ea typeface="VTB Group Cond Light"/>
                <a:cs typeface="VTB Group Cond Light"/>
              </a:rPr>
              <a:t> - </a:t>
            </a:r>
            <a:r>
              <a:rPr lang="ru-RU" altLang="ru-RU" dirty="0">
                <a:latin typeface="VTB Group Cond Light"/>
                <a:ea typeface="VTB Group Cond Light"/>
                <a:cs typeface="VTB Group Cond Light"/>
              </a:rPr>
              <a:t>сервис по персональному операционному сопровождению в онлайн режиме</a:t>
            </a:r>
          </a:p>
          <a:p>
            <a:pPr marL="0" indent="0">
              <a:buSzPct val="150000"/>
              <a:buNone/>
            </a:pPr>
            <a:endParaRPr lang="ru-RU" altLang="ru-RU" dirty="0">
              <a:latin typeface="VTB Group Cond Light"/>
              <a:ea typeface="VTB Group Cond Light"/>
              <a:cs typeface="VTB Group Cond Light"/>
            </a:endParaRPr>
          </a:p>
          <a:p>
            <a:pPr>
              <a:buSzPct val="150000"/>
              <a:buFont typeface="Wingdings" panose="05000000000000000000" pitchFamily="2" charset="2"/>
              <a:buChar char="ü"/>
            </a:pPr>
            <a:r>
              <a:rPr lang="ru-RU" altLang="ru-RU" b="1" dirty="0">
                <a:latin typeface="VTB Group Cond Light"/>
                <a:ea typeface="VTB Group Cond Light"/>
                <a:cs typeface="VTB Group Cond Light"/>
              </a:rPr>
              <a:t>Порядка 150 корпоративных отделений Банка по всей России</a:t>
            </a:r>
          </a:p>
          <a:p>
            <a:pPr marL="0" indent="0">
              <a:buSzPct val="150000"/>
              <a:buNone/>
            </a:pPr>
            <a:endParaRPr lang="ru-RU" altLang="ru-RU" dirty="0">
              <a:latin typeface="VTB Group Cond Light"/>
              <a:ea typeface="VTB Group Cond Light"/>
              <a:cs typeface="VTB Group Cond Light"/>
            </a:endParaRPr>
          </a:p>
          <a:p>
            <a:pPr>
              <a:buSzPct val="150000"/>
              <a:buFont typeface="Wingdings" panose="05000000000000000000" pitchFamily="2" charset="2"/>
              <a:buChar char="ü"/>
            </a:pPr>
            <a:r>
              <a:rPr lang="ru-RU" altLang="ru-RU" b="1" dirty="0">
                <a:latin typeface="VTB Group Cond Light"/>
                <a:ea typeface="VTB Group Cond Light"/>
                <a:cs typeface="VTB Group Cond Light"/>
              </a:rPr>
              <a:t>Гибкий подход к тарифной политике</a:t>
            </a:r>
            <a:endParaRPr lang="ru-RU" altLang="ru-RU" dirty="0">
              <a:latin typeface="VTB Group Cond Light"/>
              <a:ea typeface="VTB Group Cond Light"/>
              <a:cs typeface="VTB Group Cond Light"/>
            </a:endParaRPr>
          </a:p>
        </p:txBody>
      </p:sp>
      <p:sp>
        <p:nvSpPr>
          <p:cNvPr id="16" name="Объект 2"/>
          <p:cNvSpPr>
            <a:spLocks noGrp="1"/>
          </p:cNvSpPr>
          <p:nvPr>
            <p:ph idx="1"/>
          </p:nvPr>
        </p:nvSpPr>
        <p:spPr>
          <a:xfrm>
            <a:off x="6251582" y="1804521"/>
            <a:ext cx="2744032" cy="4892658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ru-RU" altLang="ru-RU" sz="1800" b="1" dirty="0" smtClean="0">
                <a:latin typeface="VTB Group Cond Light"/>
                <a:ea typeface="VTB Group Cond Light"/>
                <a:cs typeface="VTB Group Cond Light"/>
              </a:rPr>
              <a:t>    Технологичность</a:t>
            </a:r>
            <a:endParaRPr lang="ru-RU" altLang="ru-RU" sz="1800" b="1" dirty="0">
              <a:latin typeface="VTB Group Cond Light"/>
              <a:ea typeface="VTB Group Cond Light"/>
              <a:cs typeface="VTB Group Cond Light"/>
            </a:endParaRPr>
          </a:p>
          <a:p>
            <a:pPr marL="0" indent="0">
              <a:buFont typeface="Arial" pitchFamily="34" charset="0"/>
              <a:buNone/>
            </a:pPr>
            <a:endParaRPr lang="ru-RU" altLang="ru-RU" dirty="0">
              <a:latin typeface="VTB Group Cond Light"/>
              <a:ea typeface="VTB Group Cond Light"/>
              <a:cs typeface="VTB Group Cond Light"/>
            </a:endParaRPr>
          </a:p>
          <a:p>
            <a:pPr>
              <a:buSzPct val="150000"/>
              <a:buFont typeface="Wingdings" panose="05000000000000000000" pitchFamily="2" charset="2"/>
              <a:buChar char="ü"/>
            </a:pPr>
            <a:r>
              <a:rPr lang="ru-RU" altLang="ru-RU" b="1" dirty="0">
                <a:latin typeface="VTB Group Cond Light"/>
                <a:ea typeface="VTB Group Cond Light"/>
                <a:cs typeface="VTB Group Cond Light"/>
              </a:rPr>
              <a:t>Полностью электронный документооборот</a:t>
            </a:r>
            <a:r>
              <a:rPr lang="ru-RU" altLang="ru-RU" dirty="0">
                <a:latin typeface="VTB Group Cond Light"/>
                <a:ea typeface="VTB Group Cond Light"/>
                <a:cs typeface="VTB Group Cond Light"/>
              </a:rPr>
              <a:t> подтверждающих документов через систему ДБО</a:t>
            </a:r>
          </a:p>
          <a:p>
            <a:pPr>
              <a:buSzPct val="150000"/>
              <a:buFont typeface="Wingdings" panose="05000000000000000000" pitchFamily="2" charset="2"/>
              <a:buChar char="ü"/>
            </a:pPr>
            <a:endParaRPr lang="ru-RU" altLang="ru-RU" dirty="0">
              <a:latin typeface="VTB Group Cond Light"/>
              <a:ea typeface="VTB Group Cond Light"/>
              <a:cs typeface="VTB Group Cond Light"/>
            </a:endParaRPr>
          </a:p>
          <a:p>
            <a:pPr>
              <a:buSzPct val="150000"/>
              <a:buFont typeface="Wingdings" panose="05000000000000000000" pitchFamily="2" charset="2"/>
              <a:buChar char="ü"/>
            </a:pPr>
            <a:r>
              <a:rPr lang="ru-RU" altLang="ru-RU" b="1" dirty="0">
                <a:latin typeface="VTB Group Cond Light"/>
                <a:ea typeface="VTB Group Cond Light"/>
                <a:cs typeface="VTB Group Cond Light"/>
              </a:rPr>
              <a:t>Продолжительный операционный день</a:t>
            </a:r>
          </a:p>
          <a:p>
            <a:pPr marL="0" indent="0">
              <a:buSzPct val="150000"/>
              <a:buNone/>
            </a:pPr>
            <a:endParaRPr lang="en-US" altLang="ru-RU" dirty="0">
              <a:latin typeface="VTB Group Cond Light"/>
              <a:ea typeface="VTB Group Cond Light"/>
              <a:cs typeface="VTB Group Cond Light"/>
            </a:endParaRPr>
          </a:p>
          <a:p>
            <a:pPr>
              <a:buSzPct val="150000"/>
              <a:buFont typeface="Wingdings" panose="05000000000000000000" pitchFamily="2" charset="2"/>
              <a:buChar char="ü"/>
            </a:pPr>
            <a:r>
              <a:rPr lang="ru-RU" altLang="ru-RU" b="1" dirty="0" smtClean="0">
                <a:latin typeface="VTB Group Cond Light"/>
                <a:ea typeface="VTB Group Cond Light"/>
                <a:cs typeface="VTB Group Cond Light"/>
              </a:rPr>
              <a:t>Особые </a:t>
            </a:r>
            <a:r>
              <a:rPr lang="ru-RU" altLang="ru-RU" b="1" dirty="0">
                <a:latin typeface="VTB Group Cond Light"/>
                <a:ea typeface="VTB Group Cond Light"/>
                <a:cs typeface="VTB Group Cond Light"/>
              </a:rPr>
              <a:t>возможности дополнительного контроля </a:t>
            </a:r>
            <a:r>
              <a:rPr lang="ru-RU" altLang="ru-RU" dirty="0">
                <a:latin typeface="VTB Group Cond Light"/>
                <a:ea typeface="VTB Group Cond Light"/>
                <a:cs typeface="VTB Group Cond Light"/>
              </a:rPr>
              <a:t>за расходованием средств подрядчиками, в </a:t>
            </a:r>
            <a:r>
              <a:rPr lang="ru-RU" altLang="ru-RU" dirty="0" err="1">
                <a:latin typeface="VTB Group Cond Light"/>
                <a:ea typeface="VTB Group Cond Light"/>
                <a:cs typeface="VTB Group Cond Light"/>
              </a:rPr>
              <a:t>т.ч</a:t>
            </a:r>
            <a:r>
              <a:rPr lang="ru-RU" altLang="ru-RU" dirty="0">
                <a:latin typeface="VTB Group Cond Light"/>
                <a:ea typeface="VTB Group Cond Light"/>
                <a:cs typeface="VTB Group Cond Light"/>
              </a:rPr>
              <a:t>. через </a:t>
            </a:r>
            <a:r>
              <a:rPr lang="ru-RU" altLang="ru-RU" b="1" dirty="0">
                <a:latin typeface="VTB Group Cond Light"/>
                <a:ea typeface="VTB Group Cond Light"/>
                <a:cs typeface="VTB Group Cond Light"/>
              </a:rPr>
              <a:t>встроенный модуль бюджетирования </a:t>
            </a:r>
            <a:r>
              <a:rPr lang="ru-RU" altLang="ru-RU" dirty="0">
                <a:latin typeface="VTB Group Cond Light"/>
                <a:ea typeface="VTB Group Cond Light"/>
                <a:cs typeface="VTB Group Cond Light"/>
              </a:rPr>
              <a:t>(система РЦК)</a:t>
            </a:r>
          </a:p>
          <a:p>
            <a:pPr marL="0" indent="0">
              <a:buSzPct val="150000"/>
              <a:buNone/>
            </a:pPr>
            <a:endParaRPr lang="ru-RU" altLang="ru-RU" dirty="0">
              <a:latin typeface="VTB Group Cond Light"/>
              <a:ea typeface="VTB Group Cond Light"/>
              <a:cs typeface="VTB Group Cond Light"/>
            </a:endParaRPr>
          </a:p>
          <a:p>
            <a:pPr>
              <a:buSzPct val="150000"/>
              <a:buFont typeface="Wingdings" panose="05000000000000000000" pitchFamily="2" charset="2"/>
              <a:buChar char="ü"/>
            </a:pPr>
            <a:r>
              <a:rPr lang="ru-RU" altLang="ru-RU" b="1" dirty="0">
                <a:latin typeface="VTB Group Cond Light"/>
                <a:ea typeface="VTB Group Cond Light"/>
                <a:cs typeface="VTB Group Cond Light"/>
              </a:rPr>
              <a:t>Возможность использования альтернативных каналов связи </a:t>
            </a:r>
            <a:r>
              <a:rPr lang="ru-RU" altLang="ru-RU" dirty="0">
                <a:latin typeface="VTB Group Cond Light"/>
                <a:ea typeface="VTB Group Cond Light"/>
                <a:cs typeface="VTB Group Cond Light"/>
              </a:rPr>
              <a:t>с Банком (</a:t>
            </a:r>
            <a:r>
              <a:rPr lang="en-US" altLang="ru-RU" dirty="0">
                <a:latin typeface="VTB Group Cond Light"/>
                <a:ea typeface="VTB Group Cond Light"/>
                <a:cs typeface="VTB Group Cond Light"/>
              </a:rPr>
              <a:t>host-to-host</a:t>
            </a:r>
            <a:r>
              <a:rPr lang="ru-RU" altLang="ru-RU" dirty="0">
                <a:latin typeface="VTB Group Cond Light"/>
                <a:ea typeface="VTB Group Cond Light"/>
                <a:cs typeface="VTB Group Cond Light"/>
              </a:rPr>
              <a:t>,</a:t>
            </a:r>
            <a:r>
              <a:rPr lang="en-US" altLang="ru-RU" dirty="0">
                <a:latin typeface="VTB Group Cond Light"/>
                <a:ea typeface="VTB Group Cond Light"/>
                <a:cs typeface="VTB Group Cond Light"/>
              </a:rPr>
              <a:t> SWIFT</a:t>
            </a:r>
            <a:r>
              <a:rPr lang="ru-RU" altLang="ru-RU" dirty="0">
                <a:latin typeface="VTB Group Cond Light"/>
                <a:ea typeface="VTB Group Cond Light"/>
                <a:cs typeface="VTB Group Cond Light"/>
              </a:rPr>
              <a:t> СПФС</a:t>
            </a:r>
            <a:r>
              <a:rPr lang="en-US" altLang="ru-RU" dirty="0">
                <a:latin typeface="VTB Group Cond Light"/>
                <a:ea typeface="VTB Group Cond Light"/>
                <a:cs typeface="VTB Group Cond Light"/>
              </a:rPr>
              <a:t>)</a:t>
            </a:r>
            <a:r>
              <a:rPr lang="ru-RU" altLang="ru-RU" dirty="0">
                <a:latin typeface="VTB Group Cond Light"/>
                <a:ea typeface="VTB Group Cond Light"/>
                <a:cs typeface="VTB Group Cond Light"/>
              </a:rPr>
              <a:t> в  различных форматах файлов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77250" y="6511925"/>
            <a:ext cx="381000" cy="365125"/>
          </a:xfrm>
        </p:spPr>
        <p:txBody>
          <a:bodyPr/>
          <a:lstStyle/>
          <a:p>
            <a:fld id="{DE4AACDB-04BE-B84E-9752-BE5C65D31924}" type="slidenum">
              <a:rPr lang="ru-RU" smtClean="0"/>
              <a:t>8</a:t>
            </a:fld>
            <a:endParaRPr lang="ru-RU" dirty="0"/>
          </a:p>
        </p:txBody>
      </p:sp>
      <p:pic>
        <p:nvPicPr>
          <p:cNvPr id="3082" name="Picture 10" descr="C:\Program Files (x86)\Microsoft Office\MEDIA\CAGCAT10\j0195812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714" y="1734258"/>
            <a:ext cx="608782" cy="62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160" y="1755469"/>
            <a:ext cx="624405" cy="61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1" y="1755469"/>
            <a:ext cx="576928" cy="57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627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99" y="381000"/>
            <a:ext cx="6951956" cy="664797"/>
          </a:xfrm>
        </p:spPr>
        <p:txBody>
          <a:bodyPr/>
          <a:lstStyle/>
          <a:p>
            <a:r>
              <a:rPr lang="ru-RU" dirty="0">
                <a:solidFill>
                  <a:srgbClr val="0A2973"/>
                </a:solidFill>
                <a:cs typeface="Arial" panose="020B0604020202020204" pitchFamily="34" charset="0"/>
              </a:rPr>
              <a:t>Обширный опыт ВТБ в сфере банковского сопровождения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79413" y="1200245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4575760" y="3514726"/>
            <a:ext cx="4070350" cy="3155949"/>
          </a:xfrm>
          <a:prstGeom prst="roundRect">
            <a:avLst/>
          </a:prstGeom>
          <a:ln w="127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16000" rIns="216000" bIns="108000" anchor="ctr"/>
          <a:lstStyle/>
          <a:p>
            <a:pPr algn="ctr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sz="1200" dirty="0">
              <a:solidFill>
                <a:srgbClr val="0A2973"/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28481590"/>
              </p:ext>
            </p:extLst>
          </p:nvPr>
        </p:nvGraphicFramePr>
        <p:xfrm>
          <a:off x="66675" y="3331826"/>
          <a:ext cx="4749273" cy="3430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6" descr="X:\My Documents\My Pictures\Transnef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513" y="5892575"/>
            <a:ext cx="892414" cy="4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C:\Documents and Settings\msk47770\Рабочий стол\untitle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552" y="4686375"/>
            <a:ext cx="941600" cy="81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679" y="4717081"/>
            <a:ext cx="127635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C:\Documents and Settings\msk47770\Рабочий стол\untitledfff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388" y="5924597"/>
            <a:ext cx="1015304" cy="45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C:\Documents and Settings\msk47770\Рабочий стол\images ntfnh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774" y="3562410"/>
            <a:ext cx="9112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C:\Documents and Settings\msk47770\Рабочий стол\untitledffff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993" y="3562410"/>
            <a:ext cx="863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2"/>
          <p:cNvSpPr>
            <a:spLocks noChangeArrowheads="1"/>
          </p:cNvSpPr>
          <p:nvPr/>
        </p:nvSpPr>
        <p:spPr bwMode="auto">
          <a:xfrm>
            <a:off x="6338774" y="4133910"/>
            <a:ext cx="2332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rgbClr val="1F497D"/>
                </a:solidFill>
                <a:ea typeface="MS PGothic" pitchFamily="34" charset="-128"/>
              </a:rPr>
              <a:t>Федеральное дорожное агентство Министерства транспорта Российской Федерации (</a:t>
            </a:r>
            <a:r>
              <a:rPr lang="ru-RU" altLang="ru-RU" sz="900" dirty="0" err="1">
                <a:solidFill>
                  <a:srgbClr val="1F497D"/>
                </a:solidFill>
                <a:ea typeface="MS PGothic" pitchFamily="34" charset="-128"/>
              </a:rPr>
              <a:t>Росавтодор</a:t>
            </a:r>
            <a:r>
              <a:rPr lang="ru-RU" altLang="ru-RU" sz="900" dirty="0">
                <a:solidFill>
                  <a:srgbClr val="1F497D"/>
                </a:solidFill>
                <a:ea typeface="MS PGothic" pitchFamily="34" charset="-128"/>
              </a:rPr>
              <a:t>)</a:t>
            </a:r>
          </a:p>
        </p:txBody>
      </p:sp>
      <p:sp>
        <p:nvSpPr>
          <p:cNvPr id="21" name="Freeform 81"/>
          <p:cNvSpPr/>
          <p:nvPr/>
        </p:nvSpPr>
        <p:spPr>
          <a:xfrm>
            <a:off x="4638211" y="4630798"/>
            <a:ext cx="3973863" cy="46037"/>
          </a:xfrm>
          <a:custGeom>
            <a:avLst/>
            <a:gdLst>
              <a:gd name="connsiteX0" fmla="*/ 0 w 2468880"/>
              <a:gd name="connsiteY0" fmla="*/ 0 h 0"/>
              <a:gd name="connsiteX1" fmla="*/ 2468880 w 24688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68880">
                <a:moveTo>
                  <a:pt x="0" y="0"/>
                </a:moveTo>
                <a:lnTo>
                  <a:pt x="2468880" y="0"/>
                </a:lnTo>
              </a:path>
            </a:pathLst>
          </a:cu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2" name="Freeform 81"/>
          <p:cNvSpPr/>
          <p:nvPr/>
        </p:nvSpPr>
        <p:spPr>
          <a:xfrm>
            <a:off x="4638212" y="5799198"/>
            <a:ext cx="3973862" cy="46037"/>
          </a:xfrm>
          <a:custGeom>
            <a:avLst/>
            <a:gdLst>
              <a:gd name="connsiteX0" fmla="*/ 0 w 2468880"/>
              <a:gd name="connsiteY0" fmla="*/ 0 h 0"/>
              <a:gd name="connsiteX1" fmla="*/ 2468880 w 24688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68880">
                <a:moveTo>
                  <a:pt x="0" y="0"/>
                </a:moveTo>
                <a:lnTo>
                  <a:pt x="2468880" y="0"/>
                </a:lnTo>
              </a:path>
            </a:pathLst>
          </a:cu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3" name="Прямоугольник 3"/>
          <p:cNvSpPr>
            <a:spLocks noChangeArrowheads="1"/>
          </p:cNvSpPr>
          <p:nvPr/>
        </p:nvSpPr>
        <p:spPr bwMode="auto">
          <a:xfrm>
            <a:off x="4739222" y="4150399"/>
            <a:ext cx="18764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rgbClr val="1F497D"/>
                </a:solidFill>
                <a:ea typeface="MS PGothic" pitchFamily="34" charset="-128"/>
              </a:rPr>
              <a:t>Государственный академический </a:t>
            </a:r>
            <a:r>
              <a:rPr lang="en-US" altLang="ru-RU" sz="900" dirty="0">
                <a:solidFill>
                  <a:srgbClr val="1F497D"/>
                </a:solidFill>
                <a:ea typeface="MS PGothic" pitchFamily="34" charset="-128"/>
              </a:rPr>
              <a:t>                  </a:t>
            </a:r>
            <a:r>
              <a:rPr lang="ru-RU" altLang="ru-RU" sz="900" dirty="0">
                <a:solidFill>
                  <a:srgbClr val="1F497D"/>
                </a:solidFill>
                <a:ea typeface="MS PGothic" pitchFamily="34" charset="-128"/>
              </a:rPr>
              <a:t>Большой</a:t>
            </a:r>
            <a:r>
              <a:rPr lang="en-US" altLang="ru-RU" sz="900" dirty="0">
                <a:solidFill>
                  <a:srgbClr val="1F497D"/>
                </a:solidFill>
                <a:ea typeface="MS PGothic" pitchFamily="34" charset="-128"/>
              </a:rPr>
              <a:t> </a:t>
            </a:r>
            <a:r>
              <a:rPr lang="ru-RU" altLang="ru-RU" sz="900" dirty="0">
                <a:solidFill>
                  <a:srgbClr val="1F497D"/>
                </a:solidFill>
                <a:ea typeface="MS PGothic" pitchFamily="34" charset="-128"/>
              </a:rPr>
              <a:t>театр </a:t>
            </a:r>
          </a:p>
        </p:txBody>
      </p:sp>
      <p:sp>
        <p:nvSpPr>
          <p:cNvPr id="24" name="Прямоугольник 4"/>
          <p:cNvSpPr>
            <a:spLocks noChangeArrowheads="1"/>
          </p:cNvSpPr>
          <p:nvPr/>
        </p:nvSpPr>
        <p:spPr bwMode="auto">
          <a:xfrm>
            <a:off x="5149524" y="5462648"/>
            <a:ext cx="11414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rgbClr val="1F497D"/>
                </a:solidFill>
                <a:ea typeface="MS PGothic" pitchFamily="34" charset="-128"/>
              </a:rPr>
              <a:t>ПАО «ФСК ЕЭС»</a:t>
            </a:r>
            <a:endParaRPr lang="en-GB" altLang="ru-RU" sz="9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5" name="Прямоугольник 6"/>
          <p:cNvSpPr>
            <a:spLocks noChangeArrowheads="1"/>
          </p:cNvSpPr>
          <p:nvPr/>
        </p:nvSpPr>
        <p:spPr bwMode="auto">
          <a:xfrm>
            <a:off x="7076168" y="5462648"/>
            <a:ext cx="8953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rgbClr val="1F497D"/>
                </a:solidFill>
                <a:ea typeface="MS PGothic" pitchFamily="34" charset="-128"/>
              </a:rPr>
              <a:t>ОАО «РЖД» </a:t>
            </a:r>
            <a:endParaRPr lang="ru-RU" altLang="ru-RU" sz="900" dirty="0">
              <a:ea typeface="MS PGothic" pitchFamily="34" charset="-128"/>
            </a:endParaRPr>
          </a:p>
        </p:txBody>
      </p:sp>
      <p:sp>
        <p:nvSpPr>
          <p:cNvPr id="26" name="Прямоугольник 7"/>
          <p:cNvSpPr>
            <a:spLocks noChangeArrowheads="1"/>
          </p:cNvSpPr>
          <p:nvPr/>
        </p:nvSpPr>
        <p:spPr bwMode="auto">
          <a:xfrm>
            <a:off x="7213391" y="6370289"/>
            <a:ext cx="125386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rgbClr val="1F497D"/>
                </a:solidFill>
                <a:ea typeface="MS PGothic" pitchFamily="34" charset="-128"/>
              </a:rPr>
              <a:t>ПАО «</a:t>
            </a:r>
            <a:r>
              <a:rPr lang="ru-RU" altLang="ru-RU" sz="900" dirty="0" err="1">
                <a:solidFill>
                  <a:srgbClr val="1F497D"/>
                </a:solidFill>
                <a:ea typeface="MS PGothic" pitchFamily="34" charset="-128"/>
              </a:rPr>
              <a:t>Мостотрест</a:t>
            </a:r>
            <a:r>
              <a:rPr lang="ru-RU" altLang="ru-RU" sz="900" dirty="0">
                <a:solidFill>
                  <a:srgbClr val="1F497D"/>
                </a:solidFill>
                <a:ea typeface="MS PGothic" pitchFamily="34" charset="-128"/>
              </a:rPr>
              <a:t>» </a:t>
            </a:r>
          </a:p>
        </p:txBody>
      </p:sp>
      <p:sp>
        <p:nvSpPr>
          <p:cNvPr id="27" name="Прямоугольник 14"/>
          <p:cNvSpPr>
            <a:spLocks noChangeArrowheads="1"/>
          </p:cNvSpPr>
          <p:nvPr/>
        </p:nvSpPr>
        <p:spPr bwMode="auto">
          <a:xfrm>
            <a:off x="4741367" y="6368641"/>
            <a:ext cx="14287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rgbClr val="1F497D"/>
                </a:solidFill>
                <a:ea typeface="MS PGothic" pitchFamily="34" charset="-128"/>
              </a:rPr>
              <a:t>АК «АЛРОСА» (ПАО)</a:t>
            </a:r>
          </a:p>
        </p:txBody>
      </p:sp>
      <p:sp>
        <p:nvSpPr>
          <p:cNvPr id="28" name="Прямоугольник 19"/>
          <p:cNvSpPr>
            <a:spLocks noChangeArrowheads="1"/>
          </p:cNvSpPr>
          <p:nvPr/>
        </p:nvSpPr>
        <p:spPr bwMode="auto">
          <a:xfrm>
            <a:off x="5783026" y="6372571"/>
            <a:ext cx="17033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rgbClr val="1F497D"/>
                </a:solidFill>
                <a:ea typeface="MS PGothic" pitchFamily="34" charset="-128"/>
              </a:rPr>
              <a:t>ПАО «</a:t>
            </a:r>
            <a:r>
              <a:rPr lang="ru-RU" altLang="ru-RU" sz="900" dirty="0" err="1">
                <a:solidFill>
                  <a:srgbClr val="1F497D"/>
                </a:solidFill>
                <a:ea typeface="MS PGothic" pitchFamily="34" charset="-128"/>
              </a:rPr>
              <a:t>Транснефть</a:t>
            </a:r>
            <a:r>
              <a:rPr lang="ru-RU" altLang="ru-RU" sz="900" dirty="0">
                <a:solidFill>
                  <a:srgbClr val="1F497D"/>
                </a:solidFill>
                <a:ea typeface="MS PGothic" pitchFamily="34" charset="-128"/>
              </a:rPr>
              <a:t>» </a:t>
            </a:r>
          </a:p>
        </p:txBody>
      </p:sp>
      <p:sp>
        <p:nvSpPr>
          <p:cNvPr id="29" name="Rectangle 4"/>
          <p:cNvSpPr/>
          <p:nvPr/>
        </p:nvSpPr>
        <p:spPr>
          <a:xfrm rot="17738017">
            <a:off x="219253" y="5010406"/>
            <a:ext cx="2377178" cy="334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/>
          <a:lstStyle/>
          <a:p>
            <a:pPr marL="0" lvl="1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800"/>
              <a:defRPr/>
            </a:pPr>
            <a:r>
              <a:rPr lang="ru-RU" sz="1400" b="1" spc="-11" dirty="0">
                <a:solidFill>
                  <a:srgbClr val="0A2973"/>
                </a:solidFill>
                <a:cs typeface="Arial" pitchFamily="34" charset="0"/>
              </a:rPr>
              <a:t>Степень контроля  проектов</a:t>
            </a:r>
          </a:p>
        </p:txBody>
      </p:sp>
      <p:sp>
        <p:nvSpPr>
          <p:cNvPr id="30" name="Прямоугольник 2"/>
          <p:cNvSpPr>
            <a:spLocks noChangeArrowheads="1"/>
          </p:cNvSpPr>
          <p:nvPr/>
        </p:nvSpPr>
        <p:spPr bwMode="auto">
          <a:xfrm>
            <a:off x="390524" y="1409060"/>
            <a:ext cx="8504899" cy="105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1pPr>
            <a:lvl2pPr marL="171450" indent="-171450" eaLnBrk="0" hangingPunct="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0A297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1" hangingPunct="1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800"/>
              <a:buFont typeface="Arial" pitchFamily="34" charset="0"/>
              <a:buChar char="•"/>
            </a:pPr>
            <a:r>
              <a:rPr lang="ru-RU" alt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Проекты в рамках </a:t>
            </a:r>
            <a:r>
              <a:rPr lang="ru-RU" altLang="ru-RU" sz="1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ГосОборонЗаказа</a:t>
            </a:r>
            <a:r>
              <a:rPr lang="en-US" alt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;</a:t>
            </a:r>
            <a:endParaRPr lang="ru-RU" altLang="ru-RU" sz="1100" b="1" dirty="0">
              <a:solidFill>
                <a:schemeClr val="tx1">
                  <a:lumMod val="85000"/>
                  <a:lumOff val="15000"/>
                </a:schemeClr>
              </a:solidFill>
              <a:latin typeface="Frutiger Neue LT W1G Condensed Book" charset="0"/>
              <a:ea typeface="Frutiger Neue LT W1G Condensed Book" charset="0"/>
              <a:cs typeface="Frutiger Neue LT W1G Condensed Book" charset="0"/>
            </a:endParaRPr>
          </a:p>
          <a:p>
            <a:pPr lvl="1" eaLnBrk="1" hangingPunct="1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800"/>
              <a:buFont typeface="Arial" pitchFamily="34" charset="0"/>
              <a:buChar char="•"/>
            </a:pPr>
            <a:r>
              <a:rPr lang="ru-RU" alt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Проекты ФНБ</a:t>
            </a:r>
            <a:r>
              <a:rPr lang="en-US" alt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;</a:t>
            </a:r>
            <a:endParaRPr lang="ru-RU" altLang="ru-RU" sz="1100" b="1" dirty="0">
              <a:solidFill>
                <a:schemeClr val="tx1">
                  <a:lumMod val="85000"/>
                  <a:lumOff val="15000"/>
                </a:schemeClr>
              </a:solidFill>
              <a:latin typeface="Frutiger Neue LT W1G Condensed Book" charset="0"/>
              <a:ea typeface="Frutiger Neue LT W1G Condensed Book" charset="0"/>
              <a:cs typeface="Frutiger Neue LT W1G Condensed Book" charset="0"/>
            </a:endParaRPr>
          </a:p>
          <a:p>
            <a:pPr lvl="1" eaLnBrk="1" hangingPunct="1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800"/>
              <a:buFont typeface="Arial" pitchFamily="34" charset="0"/>
              <a:buChar char="•"/>
            </a:pPr>
            <a:r>
              <a:rPr lang="ru-RU" alt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Проекты в рамках 44-ФЗ</a:t>
            </a:r>
            <a:r>
              <a:rPr lang="en-US" alt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;</a:t>
            </a:r>
            <a:endParaRPr lang="ru-RU" altLang="ru-RU" sz="1100" b="1" dirty="0">
              <a:solidFill>
                <a:schemeClr val="tx1">
                  <a:lumMod val="85000"/>
                  <a:lumOff val="15000"/>
                </a:schemeClr>
              </a:solidFill>
              <a:latin typeface="Frutiger Neue LT W1G Condensed Book" charset="0"/>
              <a:ea typeface="Frutiger Neue LT W1G Condensed Book" charset="0"/>
              <a:cs typeface="Frutiger Neue LT W1G Condensed Book" charset="0"/>
            </a:endParaRPr>
          </a:p>
          <a:p>
            <a:pPr lvl="1" eaLnBrk="1" hangingPunct="1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800"/>
              <a:buFont typeface="Arial" pitchFamily="34" charset="0"/>
              <a:buChar char="•"/>
            </a:pPr>
            <a:endParaRPr lang="en-US" altLang="ru-RU" sz="1100" b="1" dirty="0">
              <a:solidFill>
                <a:schemeClr val="tx1">
                  <a:lumMod val="85000"/>
                  <a:lumOff val="15000"/>
                </a:schemeClr>
              </a:solidFill>
              <a:latin typeface="Frutiger Neue LT W1G Condensed Book" charset="0"/>
              <a:ea typeface="Frutiger Neue LT W1G Condensed Book" charset="0"/>
              <a:cs typeface="Frutiger Neue LT W1G Condensed Book" charset="0"/>
            </a:endParaRPr>
          </a:p>
          <a:p>
            <a:pPr lvl="1" eaLnBrk="1" hangingPunct="1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800"/>
              <a:buFont typeface="Arial" pitchFamily="34" charset="0"/>
              <a:buChar char="•"/>
            </a:pPr>
            <a:endParaRPr lang="en-US" altLang="ru-RU" sz="1100" b="1" dirty="0">
              <a:solidFill>
                <a:schemeClr val="tx1">
                  <a:lumMod val="85000"/>
                  <a:lumOff val="15000"/>
                </a:schemeClr>
              </a:solidFill>
              <a:latin typeface="Frutiger Neue LT W1G Condensed Book" charset="0"/>
              <a:ea typeface="Frutiger Neue LT W1G Condensed Book" charset="0"/>
              <a:cs typeface="Frutiger Neue LT W1G Condensed Book" charset="0"/>
            </a:endParaRPr>
          </a:p>
          <a:p>
            <a:pPr lvl="1" eaLnBrk="1" hangingPunct="1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800"/>
              <a:buFont typeface="Arial" pitchFamily="34" charset="0"/>
              <a:buChar char="•"/>
            </a:pPr>
            <a:r>
              <a:rPr lang="ru-RU" alt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Проекты в рамках отдельных постановлений государственных органов</a:t>
            </a:r>
            <a:r>
              <a:rPr lang="en-US" alt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;</a:t>
            </a:r>
            <a:endParaRPr lang="ru-RU" altLang="ru-RU" sz="1100" b="1" dirty="0">
              <a:solidFill>
                <a:schemeClr val="tx1">
                  <a:lumMod val="85000"/>
                  <a:lumOff val="15000"/>
                </a:schemeClr>
              </a:solidFill>
              <a:latin typeface="Frutiger Neue LT W1G Condensed Book" charset="0"/>
              <a:ea typeface="Frutiger Neue LT W1G Condensed Book" charset="0"/>
              <a:cs typeface="Frutiger Neue LT W1G Condensed Book" charset="0"/>
            </a:endParaRPr>
          </a:p>
          <a:p>
            <a:pPr lvl="1" eaLnBrk="1" hangingPunct="1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800"/>
              <a:buFont typeface="Arial" pitchFamily="34" charset="0"/>
              <a:buChar char="•"/>
            </a:pPr>
            <a:r>
              <a:rPr lang="ru-RU" alt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Банковское сопровождение в рамках проектного финансирования</a:t>
            </a:r>
            <a:r>
              <a:rPr lang="en-US" alt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.</a:t>
            </a:r>
            <a:endParaRPr lang="ru-RU" altLang="ru-RU" sz="1100" b="1" dirty="0">
              <a:solidFill>
                <a:schemeClr val="tx1">
                  <a:lumMod val="85000"/>
                  <a:lumOff val="15000"/>
                </a:schemeClr>
              </a:solidFill>
              <a:latin typeface="Frutiger Neue LT W1G Condensed Book" charset="0"/>
              <a:ea typeface="Frutiger Neue LT W1G Condensed Book" charset="0"/>
              <a:cs typeface="Frutiger Neue LT W1G Condensed Book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80999" y="2306548"/>
            <a:ext cx="8514425" cy="1041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800"/>
              <a:defRPr/>
            </a:pPr>
            <a:r>
              <a:rPr lang="ru-RU" alt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Более </a:t>
            </a:r>
            <a:r>
              <a:rPr lang="ru-RU" alt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2700</a:t>
            </a:r>
            <a:r>
              <a:rPr lang="ru-RU" alt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 головных исполнителей выбрали Банк ВТБ в качестве уполномоченного банка в рамках ГосОборонЗаказа</a:t>
            </a:r>
          </a:p>
          <a:p>
            <a:pPr marL="0" lvl="1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800"/>
              <a:defRPr/>
            </a:pPr>
            <a:r>
              <a:rPr lang="ru-RU" alt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Более </a:t>
            </a:r>
            <a:r>
              <a:rPr lang="ru-RU" alt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280</a:t>
            </a:r>
            <a:r>
              <a:rPr lang="ru-RU" alt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 компаний используют решения ВТБ, контролируя свыше </a:t>
            </a:r>
            <a:r>
              <a:rPr lang="ru-RU" alt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4600 </a:t>
            </a:r>
            <a:r>
              <a:rPr lang="ru-RU" alt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дочерних организаций и контрагентов</a:t>
            </a:r>
            <a:r>
              <a:rPr lang="en-US" alt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.</a:t>
            </a:r>
          </a:p>
          <a:p>
            <a:pPr marL="0" lvl="1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800"/>
              <a:defRPr/>
            </a:pPr>
            <a:endParaRPr lang="en-US" altLang="ru-RU" sz="1100" dirty="0">
              <a:solidFill>
                <a:schemeClr val="tx1">
                  <a:lumMod val="85000"/>
                  <a:lumOff val="15000"/>
                </a:schemeClr>
              </a:solidFill>
              <a:latin typeface="Frutiger Neue LT W1G Condensed Book" charset="0"/>
              <a:ea typeface="Frutiger Neue LT W1G Condensed Book" charset="0"/>
              <a:cs typeface="Frutiger Neue LT W1G Condensed Book" charset="0"/>
            </a:endParaRPr>
          </a:p>
          <a:p>
            <a:pPr marL="0" lvl="1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800"/>
              <a:defRPr/>
            </a:pPr>
            <a:r>
              <a:rPr lang="ru-RU" alt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В среднем за одну неделю в рамках банковского сопровождения ВТБ обрабатывает </a:t>
            </a:r>
            <a:r>
              <a:rPr lang="ru-RU" alt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rPr>
              <a:t>более 3 млн. операций</a:t>
            </a:r>
            <a:endParaRPr lang="ru-RU" altLang="ru-RU" sz="1100" dirty="0">
              <a:solidFill>
                <a:schemeClr val="tx1">
                  <a:lumMod val="85000"/>
                  <a:lumOff val="15000"/>
                </a:schemeClr>
              </a:solidFill>
              <a:latin typeface="Frutiger Neue LT W1G Condensed Book" charset="0"/>
              <a:ea typeface="Frutiger Neue LT W1G Condensed Book" charset="0"/>
              <a:cs typeface="Frutiger Neue LT W1G Condensed Book" charset="0"/>
            </a:endParaRPr>
          </a:p>
          <a:p>
            <a:pPr marL="0" lvl="1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800"/>
              <a:defRPr/>
            </a:pPr>
            <a:endParaRPr lang="ru-RU" altLang="ru-RU" sz="1100" dirty="0">
              <a:solidFill>
                <a:schemeClr val="tx1">
                  <a:lumMod val="85000"/>
                  <a:lumOff val="15000"/>
                </a:schemeClr>
              </a:solidFill>
              <a:latin typeface="Frutiger Neue LT W1G Condensed Book" charset="0"/>
              <a:ea typeface="Frutiger Neue LT W1G Condensed Book" charset="0"/>
              <a:cs typeface="Frutiger Neue LT W1G Condensed Book" charset="0"/>
            </a:endParaRPr>
          </a:p>
        </p:txBody>
      </p:sp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201" y="5923892"/>
            <a:ext cx="903459" cy="38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72475" y="6464300"/>
            <a:ext cx="381000" cy="365125"/>
          </a:xfrm>
        </p:spPr>
        <p:txBody>
          <a:bodyPr/>
          <a:lstStyle/>
          <a:p>
            <a:fld id="{DE4AACDB-04BE-B84E-9752-BE5C65D31924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4202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BjspewTl6CK3yuc9q1pw"/>
</p:tagLst>
</file>

<file path=ppt/theme/theme1.xml><?xml version="1.0" encoding="utf-8"?>
<a:theme xmlns:a="http://schemas.openxmlformats.org/drawingml/2006/main" name="Тема Office">
  <a:themeElements>
    <a:clrScheme name="Цвет 7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0A2896"/>
      </a:accent1>
      <a:accent2>
        <a:srgbClr val="00AAFF"/>
      </a:accent2>
      <a:accent3>
        <a:srgbClr val="F1CC56"/>
      </a:accent3>
      <a:accent4>
        <a:srgbClr val="78B397"/>
      </a:accent4>
      <a:accent5>
        <a:srgbClr val="D6E08D"/>
      </a:accent5>
      <a:accent6>
        <a:srgbClr val="EA6B50"/>
      </a:accent6>
      <a:hlink>
        <a:srgbClr val="00AAFF"/>
      </a:hlink>
      <a:folHlink>
        <a:srgbClr val="99DDFF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24094</TotalTime>
  <Words>2002</Words>
  <Application>Microsoft Office PowerPoint</Application>
  <PresentationFormat>Экран (4:3)</PresentationFormat>
  <Paragraphs>259</Paragraphs>
  <Slides>15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think-cell Slide</vt:lpstr>
      <vt:lpstr>Банковское сопровождение счетов застройщика</vt:lpstr>
      <vt:lpstr>требование о банковском сопровождении счетов застройщика*</vt:lpstr>
      <vt:lpstr>Новый продукт: банковское сопровождение счёта застройщика</vt:lpstr>
      <vt:lpstr>банковский контроль по расчетному счету застройщика </vt:lpstr>
      <vt:lpstr>КАК Предоставить подтверждающие документы В БАНК </vt:lpstr>
      <vt:lpstr>Алгоритм работы по учету авансовых платежей</vt:lpstr>
      <vt:lpstr>СТОИМОСТЬ БАНКОВСКИХ УСЛУГ</vt:lpstr>
      <vt:lpstr>преимущества втб по работе с застройщиками в рамках № 214-фз</vt:lpstr>
      <vt:lpstr>Обширный опыт ВТБ в сфере банковского сопровождения</vt:lpstr>
      <vt:lpstr>Контактная информация </vt:lpstr>
      <vt:lpstr>ПРИЛОЖЕНИЕ</vt:lpstr>
      <vt:lpstr>требования Федерального закона  №214-ФЗ</vt:lpstr>
      <vt:lpstr>банковский контроль по расчетному счету застройщика </vt:lpstr>
      <vt:lpstr>банковский контроль по расчетному счету застройщика </vt:lpstr>
      <vt:lpstr>банковский контроль по расчетному счету застройщика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Габелок Виктория Александровна</cp:lastModifiedBy>
  <cp:revision>806</cp:revision>
  <cp:lastPrinted>2018-07-11T12:21:57Z</cp:lastPrinted>
  <dcterms:created xsi:type="dcterms:W3CDTF">2017-12-05T16:58:58Z</dcterms:created>
  <dcterms:modified xsi:type="dcterms:W3CDTF">2018-07-12T15:54:32Z</dcterms:modified>
</cp:coreProperties>
</file>